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311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</p:sldIdLst>
  <p:sldSz cx="9144000" cy="5143500" type="screen16x9"/>
  <p:notesSz cx="6858000" cy="9144000"/>
  <p:embeddedFontLst>
    <p:embeddedFont>
      <p:font typeface="Avenir" panose="02000503020000020003" pitchFamily="2" charset="0"/>
      <p:regular r:id="rId57"/>
      <p:italic r:id="rId58"/>
    </p:embeddedFont>
    <p:embeddedFont>
      <p:font typeface="Helvetica Neue" panose="02000503000000020004" pitchFamily="2" charset="0"/>
      <p:regular r:id="rId59"/>
      <p:bold r:id="rId60"/>
      <p:italic r:id="rId61"/>
      <p:boldItalic r:id="rId62"/>
    </p:embeddedFont>
    <p:embeddedFont>
      <p:font typeface="Helvetica Neue Light" panose="02000403000000020004" pitchFamily="2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oug Oldenburg" initials="" lastIdx="1" clrIdx="0"/>
  <p:cmAuthor id="1" name="Lindsey Heagy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8"/>
    <p:restoredTop sz="94651"/>
  </p:normalViewPr>
  <p:slideViewPr>
    <p:cSldViewPr snapToGrid="0">
      <p:cViewPr varScale="1">
        <p:scale>
          <a:sx n="147" d="100"/>
          <a:sy n="147" d="100"/>
        </p:scale>
        <p:origin x="88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6dc12b11d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6dc12b11d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d24d5ee72b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d24d5ee72b_0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d24d5ee72b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d24d5ee72b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d277a99ca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d277a99ca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24d5ee72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d24d5ee72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fb0b25f56_1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6fb0b25f56_1_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6fb0b25f56_1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6fb0b25f56_1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d24d5ee72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d24d5ee72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d24d5ee72b_0_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d24d5ee72b_0_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d24d5ee72b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d24d5ee72b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6fb0b25f56_1_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6fb0b25f56_1_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6fb0b25f56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6fb0b25f56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d24d5ee72b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d24d5ee72b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d24d5ee72b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d24d5ee72b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d24d5ee72b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d24d5ee72b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d24d5ee72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d24d5ee72b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d24d5ee72b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d24d5ee72b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d24d5ee72b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d24d5ee72b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d24d5ee72b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d24d5ee72b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d24d5ee72b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d24d5ee72b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d24d5ee72b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d24d5ee72b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6fb0b25f56_1_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6fb0b25f56_1_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d24d5ee72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d24d5ee72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d24d5ee72b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d24d5ee72b_0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d24d5ee72b_0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d24d5ee72b_0_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d24d5ee72b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d24d5ee72b_0_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d24d5ee72b_0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d24d5ee72b_0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6fb0b25f56_1_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6fb0b25f56_1_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d24d5ee72b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d24d5ee72b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d24d5ee72b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d24d5ee72b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d24d5ee72b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d24d5ee72b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d24d5ee72b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d24d5ee72b_0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d24d5ee72b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d24d5ee72b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6fb0b25f56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6fb0b25f56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d24d5ee72b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d24d5ee72b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d24d5ee72b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d24d5ee72b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d24d5ee72b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d24d5ee72b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d24d5ee72b_0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2d24d5ee72b_0_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d24d5ee72b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2d24d5ee72b_0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d24d5ee72b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d24d5ee72b_0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d24d5ee72b_0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d24d5ee72b_0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d24d5ee72b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d24d5ee72b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d24d5ee72b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2d24d5ee72b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d24d5ee72b_0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d24d5ee72b_0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6fb0b25f56_1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26fb0b25f56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d24d5ee72b_0_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2d24d5ee72b_0_5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2d24d5ee72b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2d24d5ee72b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6fb0b25f56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26fb0b25f56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2d24d5ee72b_0_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2d24d5ee72b_0_6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30k users for EM geosci, 25k for GPG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6fb0b25f56_1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26fb0b25f56_1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6fb0b25f56_1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26fb0b25f56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6fb0b25f56_1_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26fb0b25f56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6fb0b25f56_1_1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26fb0b25f56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6fb0b25f56_1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6fb0b25f56_1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 Light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774855"/>
            <a:ext cx="8229600" cy="39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  <a:defRPr sz="1700"/>
            </a:lvl1pPr>
            <a:lvl2pPr marL="914400" lvl="1" indent="-3238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2pPr>
            <a:lvl3pPr marL="137160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marL="1828800" lvl="3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/>
            </a:lvl4pPr>
            <a:lvl5pPr marL="2286000" lvl="4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5pPr>
            <a:lvl6pPr marL="2743200" lvl="5" indent="-3175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700659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942825"/>
            <a:ext cx="8520600" cy="3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942825"/>
            <a:ext cx="8520600" cy="3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 Light"/>
              <a:buChar char="●"/>
              <a:defRPr sz="18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○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■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●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○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■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●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○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■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25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pg.geosci.xyz" TargetMode="Externa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5.png"/><Relationship Id="rId4" Type="http://schemas.openxmlformats.org/officeDocument/2006/relationships/hyperlink" Target="https://simpeg.xyz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6.jp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hyperlink" Target="https://geosci.xyz/" TargetMode="External"/><Relationship Id="rId9" Type="http://schemas.openxmlformats.org/officeDocument/2006/relationships/image" Target="../media/image9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3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impeg.xyz/" TargetMode="External"/><Relationship Id="rId5" Type="http://schemas.openxmlformats.org/officeDocument/2006/relationships/hyperlink" Target="mailto:lheagy@eoas.ubc.ca" TargetMode="External"/><Relationship Id="rId4" Type="http://schemas.openxmlformats.org/officeDocument/2006/relationships/image" Target="../media/image94.png"/><Relationship Id="rId9" Type="http://schemas.openxmlformats.org/officeDocument/2006/relationships/hyperlink" Target="https://geosci.xyz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>
            <a:off x="311700" y="839525"/>
            <a:ext cx="8520600" cy="182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80"/>
              <a:t>inversion</a:t>
            </a:r>
            <a:r>
              <a:rPr lang="en-GB" sz="2580" dirty="0"/>
              <a:t>, visualization, and open-source tools</a:t>
            </a:r>
            <a:endParaRPr sz="2580" dirty="0"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1"/>
          </p:nvPr>
        </p:nvSpPr>
        <p:spPr>
          <a:xfrm>
            <a:off x="742950" y="2848600"/>
            <a:ext cx="7658100" cy="22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/>
              <a:t>Lindsey Heagy</a:t>
            </a:r>
            <a:endParaRPr sz="1900" baseline="30000"/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83" baseline="30000"/>
              <a:t> </a:t>
            </a:r>
            <a:r>
              <a:rPr lang="en-GB" sz="1483"/>
              <a:t>University of British Columbia – Geophysical Inversion Facility</a:t>
            </a:r>
            <a:endParaRPr sz="1483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4"/>
          <p:cNvPicPr preferRelativeResize="0"/>
          <p:nvPr/>
        </p:nvPicPr>
        <p:blipFill rotWithShape="1">
          <a:blip r:embed="rId3">
            <a:alphaModFix/>
          </a:blip>
          <a:srcRect r="5988" b="53652"/>
          <a:stretch/>
        </p:blipFill>
        <p:spPr>
          <a:xfrm>
            <a:off x="79475" y="1668900"/>
            <a:ext cx="4361099" cy="15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invert data? </a:t>
            </a:r>
            <a:endParaRPr/>
          </a:p>
        </p:txBody>
      </p:sp>
      <p:sp>
        <p:nvSpPr>
          <p:cNvPr id="179" name="Google Shape;179;p24"/>
          <p:cNvSpPr txBox="1">
            <a:spLocks noGrp="1"/>
          </p:cNvSpPr>
          <p:nvPr>
            <p:ph type="body" idx="1"/>
          </p:nvPr>
        </p:nvSpPr>
        <p:spPr>
          <a:xfrm>
            <a:off x="311700" y="951225"/>
            <a:ext cx="8520600" cy="4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/>
              <a:t>data aren’t always interpretable directly</a:t>
            </a:r>
            <a:endParaRPr dirty="0"/>
          </a:p>
        </p:txBody>
      </p:sp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pic>
        <p:nvPicPr>
          <p:cNvPr id="181" name="Google Shape;181;p24"/>
          <p:cNvPicPr preferRelativeResize="0"/>
          <p:nvPr/>
        </p:nvPicPr>
        <p:blipFill rotWithShape="1">
          <a:blip r:embed="rId4">
            <a:alphaModFix/>
          </a:blip>
          <a:srcRect r="5571"/>
          <a:stretch/>
        </p:blipFill>
        <p:spPr>
          <a:xfrm>
            <a:off x="866275" y="3227875"/>
            <a:ext cx="3853475" cy="176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5"/>
          <p:cNvPicPr preferRelativeResize="0"/>
          <p:nvPr/>
        </p:nvPicPr>
        <p:blipFill rotWithShape="1">
          <a:blip r:embed="rId3">
            <a:alphaModFix/>
          </a:blip>
          <a:srcRect r="5988" b="53652"/>
          <a:stretch/>
        </p:blipFill>
        <p:spPr>
          <a:xfrm>
            <a:off x="79475" y="1668900"/>
            <a:ext cx="4361099" cy="15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invert data? </a:t>
            </a:r>
            <a:endParaRPr/>
          </a:p>
        </p:txBody>
      </p:sp>
      <p:sp>
        <p:nvSpPr>
          <p:cNvPr id="188" name="Google Shape;188;p25"/>
          <p:cNvSpPr txBox="1">
            <a:spLocks noGrp="1"/>
          </p:cNvSpPr>
          <p:nvPr>
            <p:ph type="body" idx="1"/>
          </p:nvPr>
        </p:nvSpPr>
        <p:spPr>
          <a:xfrm>
            <a:off x="311700" y="951225"/>
            <a:ext cx="8520600" cy="4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/>
              <a:t>data aren’t always interpretable directly</a:t>
            </a:r>
            <a:endParaRPr dirty="0"/>
          </a:p>
        </p:txBody>
      </p:sp>
      <p:sp>
        <p:nvSpPr>
          <p:cNvPr id="189" name="Google Shape;189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pic>
        <p:nvPicPr>
          <p:cNvPr id="190" name="Google Shape;190;p25"/>
          <p:cNvPicPr preferRelativeResize="0"/>
          <p:nvPr/>
        </p:nvPicPr>
        <p:blipFill rotWithShape="1">
          <a:blip r:embed="rId4">
            <a:alphaModFix/>
          </a:blip>
          <a:srcRect b="53652"/>
          <a:stretch/>
        </p:blipFill>
        <p:spPr>
          <a:xfrm>
            <a:off x="4505000" y="1668900"/>
            <a:ext cx="4639000" cy="15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5"/>
          <p:cNvPicPr preferRelativeResize="0"/>
          <p:nvPr/>
        </p:nvPicPr>
        <p:blipFill rotWithShape="1">
          <a:blip r:embed="rId5">
            <a:alphaModFix/>
          </a:blip>
          <a:srcRect r="5571"/>
          <a:stretch/>
        </p:blipFill>
        <p:spPr>
          <a:xfrm>
            <a:off x="5291800" y="3227875"/>
            <a:ext cx="3853475" cy="17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5"/>
          <p:cNvPicPr preferRelativeResize="0"/>
          <p:nvPr/>
        </p:nvPicPr>
        <p:blipFill rotWithShape="1">
          <a:blip r:embed="rId6">
            <a:alphaModFix/>
          </a:blip>
          <a:srcRect r="5571"/>
          <a:stretch/>
        </p:blipFill>
        <p:spPr>
          <a:xfrm>
            <a:off x="866275" y="3227875"/>
            <a:ext cx="3853475" cy="176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6"/>
          <p:cNvPicPr preferRelativeResize="0"/>
          <p:nvPr/>
        </p:nvPicPr>
        <p:blipFill rotWithShape="1">
          <a:blip r:embed="rId3">
            <a:alphaModFix/>
          </a:blip>
          <a:srcRect t="46839"/>
          <a:stretch/>
        </p:blipFill>
        <p:spPr>
          <a:xfrm>
            <a:off x="4506275" y="1742875"/>
            <a:ext cx="4639000" cy="176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 rotWithShape="1">
          <a:blip r:embed="rId4">
            <a:alphaModFix/>
          </a:blip>
          <a:srcRect r="5988" b="53652"/>
          <a:stretch/>
        </p:blipFill>
        <p:spPr>
          <a:xfrm>
            <a:off x="79475" y="1668900"/>
            <a:ext cx="4361099" cy="15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6"/>
          <p:cNvPicPr preferRelativeResize="0"/>
          <p:nvPr/>
        </p:nvPicPr>
        <p:blipFill rotWithShape="1">
          <a:blip r:embed="rId4">
            <a:alphaModFix/>
          </a:blip>
          <a:srcRect t="45121" r="5988"/>
          <a:stretch/>
        </p:blipFill>
        <p:spPr>
          <a:xfrm>
            <a:off x="79475" y="1685687"/>
            <a:ext cx="4361099" cy="182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invert data? </a:t>
            </a:r>
            <a:endParaRPr/>
          </a:p>
        </p:txBody>
      </p:sp>
      <p:sp>
        <p:nvSpPr>
          <p:cNvPr id="201" name="Google Shape;201;p26"/>
          <p:cNvSpPr txBox="1">
            <a:spLocks noGrp="1"/>
          </p:cNvSpPr>
          <p:nvPr>
            <p:ph type="body" idx="1"/>
          </p:nvPr>
        </p:nvSpPr>
        <p:spPr>
          <a:xfrm>
            <a:off x="311700" y="951225"/>
            <a:ext cx="8520600" cy="4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/>
              <a:t>data aren’t always interpretable directly</a:t>
            </a:r>
            <a:endParaRPr dirty="0"/>
          </a:p>
        </p:txBody>
      </p:sp>
      <p:sp>
        <p:nvSpPr>
          <p:cNvPr id="202" name="Google Shape;20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  <p:pic>
        <p:nvPicPr>
          <p:cNvPr id="203" name="Google Shape;203;p26"/>
          <p:cNvPicPr preferRelativeResize="0"/>
          <p:nvPr/>
        </p:nvPicPr>
        <p:blipFill rotWithShape="1">
          <a:blip r:embed="rId5">
            <a:alphaModFix/>
          </a:blip>
          <a:srcRect r="5571"/>
          <a:stretch/>
        </p:blipFill>
        <p:spPr>
          <a:xfrm>
            <a:off x="5291800" y="3227875"/>
            <a:ext cx="3853475" cy="17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6"/>
          <p:cNvPicPr preferRelativeResize="0"/>
          <p:nvPr/>
        </p:nvPicPr>
        <p:blipFill rotWithShape="1">
          <a:blip r:embed="rId6">
            <a:alphaModFix/>
          </a:blip>
          <a:srcRect r="5571"/>
          <a:stretch/>
        </p:blipFill>
        <p:spPr>
          <a:xfrm>
            <a:off x="866275" y="3227875"/>
            <a:ext cx="3853475" cy="176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basic geophysical experiment</a:t>
            </a:r>
            <a:endParaRPr/>
          </a:p>
        </p:txBody>
      </p:sp>
      <p:sp>
        <p:nvSpPr>
          <p:cNvPr id="219" name="Google Shape;21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  <p:pic>
        <p:nvPicPr>
          <p:cNvPr id="220" name="Google Shape;2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6137" y="1118375"/>
            <a:ext cx="5171718" cy="37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8"/>
          <p:cNvSpPr txBox="1"/>
          <p:nvPr/>
        </p:nvSpPr>
        <p:spPr>
          <a:xfrm>
            <a:off x="64000" y="3129375"/>
            <a:ext cx="188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2" name="Google Shape;222;p28"/>
          <p:cNvSpPr/>
          <p:nvPr/>
        </p:nvSpPr>
        <p:spPr>
          <a:xfrm>
            <a:off x="767550" y="4565900"/>
            <a:ext cx="7608900" cy="490800"/>
          </a:xfrm>
          <a:prstGeom prst="flowChartAlternateProcess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physical properties: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connection point between geology and geophysics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317174"/>
            <a:ext cx="4033635" cy="1335266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9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Forward and inverse problems </a:t>
            </a:r>
            <a:endParaRPr/>
          </a:p>
        </p:txBody>
      </p:sp>
      <p:sp>
        <p:nvSpPr>
          <p:cNvPr id="229" name="Google Shape;22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  <p:pic>
        <p:nvPicPr>
          <p:cNvPr id="230" name="Google Shape;230;p29"/>
          <p:cNvPicPr preferRelativeResize="0"/>
          <p:nvPr/>
        </p:nvPicPr>
        <p:blipFill rotWithShape="1">
          <a:blip r:embed="rId4">
            <a:alphaModFix/>
          </a:blip>
          <a:srcRect l="33961" r="33829" b="70801"/>
          <a:stretch/>
        </p:blipFill>
        <p:spPr>
          <a:xfrm>
            <a:off x="3566249" y="865325"/>
            <a:ext cx="2111929" cy="1335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9"/>
          <p:cNvPicPr preferRelativeResize="0"/>
          <p:nvPr/>
        </p:nvPicPr>
        <p:blipFill rotWithShape="1">
          <a:blip r:embed="rId4">
            <a:alphaModFix/>
          </a:blip>
          <a:srcRect l="8786" t="29466" r="63022" b="57920"/>
          <a:stretch/>
        </p:blipFill>
        <p:spPr>
          <a:xfrm>
            <a:off x="1404323" y="1865901"/>
            <a:ext cx="1848418" cy="576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9"/>
          <p:cNvPicPr preferRelativeResize="0"/>
          <p:nvPr/>
        </p:nvPicPr>
        <p:blipFill rotWithShape="1">
          <a:blip r:embed="rId4">
            <a:alphaModFix/>
          </a:blip>
          <a:srcRect l="71755" t="27328" r="19943" b="67070"/>
          <a:stretch/>
        </p:blipFill>
        <p:spPr>
          <a:xfrm>
            <a:off x="6446594" y="2063167"/>
            <a:ext cx="544281" cy="256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9"/>
          <p:cNvPicPr preferRelativeResize="0"/>
          <p:nvPr/>
        </p:nvPicPr>
        <p:blipFill rotWithShape="1">
          <a:blip r:embed="rId4">
            <a:alphaModFix/>
          </a:blip>
          <a:srcRect l="33961" t="68985" r="33829"/>
          <a:stretch/>
        </p:blipFill>
        <p:spPr>
          <a:xfrm>
            <a:off x="3566249" y="3769023"/>
            <a:ext cx="2111929" cy="1418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1250" y="2442675"/>
            <a:ext cx="4080330" cy="14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Statement of the inverse problem</a:t>
            </a:r>
            <a:endParaRPr/>
          </a:p>
        </p:txBody>
      </p:sp>
      <p:sp>
        <p:nvSpPr>
          <p:cNvPr id="240" name="Google Shape;240;p30"/>
          <p:cNvSpPr txBox="1">
            <a:spLocks noGrp="1"/>
          </p:cNvSpPr>
          <p:nvPr>
            <p:ph type="body" idx="1"/>
          </p:nvPr>
        </p:nvSpPr>
        <p:spPr>
          <a:xfrm>
            <a:off x="311700" y="942825"/>
            <a:ext cx="8520600" cy="3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Given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observations: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uncertainties: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ability to forward model: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Find the Earth model that gave rise to the data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grpSp>
        <p:nvGrpSpPr>
          <p:cNvPr id="241" name="Google Shape;241;p30"/>
          <p:cNvGrpSpPr/>
          <p:nvPr/>
        </p:nvGrpSpPr>
        <p:grpSpPr>
          <a:xfrm>
            <a:off x="5164461" y="1347952"/>
            <a:ext cx="3972641" cy="2992320"/>
            <a:chOff x="4859661" y="1274752"/>
            <a:chExt cx="3972641" cy="2992320"/>
          </a:xfrm>
        </p:grpSpPr>
        <p:pic>
          <p:nvPicPr>
            <p:cNvPr id="242" name="Google Shape;242;p3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859661" y="1274752"/>
              <a:ext cx="3972641" cy="299232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43" name="Google Shape;243;p30"/>
            <p:cNvCxnSpPr/>
            <p:nvPr/>
          </p:nvCxnSpPr>
          <p:spPr>
            <a:xfrm flipH="1">
              <a:off x="7730600" y="2655400"/>
              <a:ext cx="246300" cy="289200"/>
            </a:xfrm>
            <a:prstGeom prst="straightConnector1">
              <a:avLst/>
            </a:prstGeom>
            <a:noFill/>
            <a:ln w="28575" cap="flat" cmpd="sng">
              <a:solidFill>
                <a:srgbClr val="24572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244;p30"/>
            <p:cNvCxnSpPr/>
            <p:nvPr/>
          </p:nvCxnSpPr>
          <p:spPr>
            <a:xfrm>
              <a:off x="7730600" y="2937250"/>
              <a:ext cx="0" cy="78000"/>
            </a:xfrm>
            <a:prstGeom prst="straightConnector1">
              <a:avLst/>
            </a:prstGeom>
            <a:noFill/>
            <a:ln w="28575" cap="flat" cmpd="sng">
              <a:solidFill>
                <a:srgbClr val="24572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30"/>
            <p:cNvCxnSpPr/>
            <p:nvPr/>
          </p:nvCxnSpPr>
          <p:spPr>
            <a:xfrm>
              <a:off x="7976900" y="2647550"/>
              <a:ext cx="0" cy="78000"/>
            </a:xfrm>
            <a:prstGeom prst="straightConnector1">
              <a:avLst/>
            </a:prstGeom>
            <a:noFill/>
            <a:ln w="28575" cap="flat" cmpd="sng">
              <a:solidFill>
                <a:srgbClr val="24572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46" name="Google Shape;246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0096" y="1330325"/>
            <a:ext cx="1904526" cy="304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80097" y="1744348"/>
            <a:ext cx="195958" cy="203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79719" y="1997491"/>
            <a:ext cx="952265" cy="239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00622" y="2266938"/>
            <a:ext cx="2594920" cy="823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00624" y="3798549"/>
            <a:ext cx="2594922" cy="816677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8975" y="1241949"/>
            <a:ext cx="4033635" cy="13352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7" name="Google Shape;257;p31"/>
          <p:cNvGrpSpPr/>
          <p:nvPr/>
        </p:nvGrpSpPr>
        <p:grpSpPr>
          <a:xfrm>
            <a:off x="6117200" y="1319475"/>
            <a:ext cx="451500" cy="171000"/>
            <a:chOff x="6117200" y="1319475"/>
            <a:chExt cx="451500" cy="171000"/>
          </a:xfrm>
        </p:grpSpPr>
        <p:cxnSp>
          <p:nvCxnSpPr>
            <p:cNvPr id="258" name="Google Shape;258;p31"/>
            <p:cNvCxnSpPr/>
            <p:nvPr/>
          </p:nvCxnSpPr>
          <p:spPr>
            <a:xfrm>
              <a:off x="6117200" y="1319475"/>
              <a:ext cx="451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9" name="Google Shape;259;p31"/>
            <p:cNvCxnSpPr/>
            <p:nvPr/>
          </p:nvCxnSpPr>
          <p:spPr>
            <a:xfrm>
              <a:off x="6126775" y="1319475"/>
              <a:ext cx="0" cy="171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" name="Google Shape;260;p31"/>
            <p:cNvCxnSpPr/>
            <p:nvPr/>
          </p:nvCxnSpPr>
          <p:spPr>
            <a:xfrm>
              <a:off x="6558575" y="1319475"/>
              <a:ext cx="0" cy="171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1" name="Google Shape;261;p3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Inverse problems</a:t>
            </a:r>
            <a:endParaRPr/>
          </a:p>
        </p:txBody>
      </p:sp>
      <p:sp>
        <p:nvSpPr>
          <p:cNvPr id="262" name="Google Shape;262;p31"/>
          <p:cNvSpPr txBox="1">
            <a:spLocks noGrp="1"/>
          </p:cNvSpPr>
          <p:nvPr>
            <p:ph type="body" idx="1"/>
          </p:nvPr>
        </p:nvSpPr>
        <p:spPr>
          <a:xfrm>
            <a:off x="311700" y="942825"/>
            <a:ext cx="5119800" cy="3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inverse problem is non-unique &amp; ill-posed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Many models can fit the data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as an example of extreme non-uniqueness…. </a:t>
            </a:r>
            <a:endParaRPr/>
          </a:p>
        </p:txBody>
      </p:sp>
      <p:sp>
        <p:nvSpPr>
          <p:cNvPr id="263" name="Google Shape;263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  <p:pic>
        <p:nvPicPr>
          <p:cNvPr id="264" name="Google Shape;26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1800" y="2102675"/>
            <a:ext cx="3113575" cy="148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1"/>
          <p:cNvSpPr txBox="1"/>
          <p:nvPr/>
        </p:nvSpPr>
        <p:spPr>
          <a:xfrm>
            <a:off x="6174209" y="1092740"/>
            <a:ext cx="3375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 sz="1100"/>
          </a:p>
        </p:txBody>
      </p:sp>
      <p:sp>
        <p:nvSpPr>
          <p:cNvPr id="266" name="Google Shape;266;p31"/>
          <p:cNvSpPr txBox="1"/>
          <p:nvPr/>
        </p:nvSpPr>
        <p:spPr>
          <a:xfrm>
            <a:off x="7410850" y="1075805"/>
            <a:ext cx="3375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sz="1100"/>
          </a:p>
        </p:txBody>
      </p:sp>
      <p:sp>
        <p:nvSpPr>
          <p:cNvPr id="267" name="Google Shape;267;p31"/>
          <p:cNvSpPr/>
          <p:nvPr/>
        </p:nvSpPr>
        <p:spPr>
          <a:xfrm>
            <a:off x="6278371" y="1258432"/>
            <a:ext cx="122100" cy="1221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" name="Google Shape;268;p31"/>
          <p:cNvGrpSpPr/>
          <p:nvPr/>
        </p:nvGrpSpPr>
        <p:grpSpPr>
          <a:xfrm>
            <a:off x="7353850" y="1319475"/>
            <a:ext cx="451500" cy="171000"/>
            <a:chOff x="6117200" y="1319475"/>
            <a:chExt cx="451500" cy="171000"/>
          </a:xfrm>
        </p:grpSpPr>
        <p:cxnSp>
          <p:nvCxnSpPr>
            <p:cNvPr id="269" name="Google Shape;269;p31"/>
            <p:cNvCxnSpPr/>
            <p:nvPr/>
          </p:nvCxnSpPr>
          <p:spPr>
            <a:xfrm>
              <a:off x="6117200" y="1319475"/>
              <a:ext cx="451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31"/>
            <p:cNvCxnSpPr/>
            <p:nvPr/>
          </p:nvCxnSpPr>
          <p:spPr>
            <a:xfrm>
              <a:off x="6126775" y="1319475"/>
              <a:ext cx="0" cy="171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1" name="Google Shape;271;p31"/>
            <p:cNvCxnSpPr/>
            <p:nvPr/>
          </p:nvCxnSpPr>
          <p:spPr>
            <a:xfrm>
              <a:off x="6558575" y="1319475"/>
              <a:ext cx="0" cy="171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2" name="Google Shape;272;p31"/>
          <p:cNvSpPr/>
          <p:nvPr/>
        </p:nvSpPr>
        <p:spPr>
          <a:xfrm>
            <a:off x="7517296" y="1258432"/>
            <a:ext cx="122100" cy="1221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Google Shape;27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2375" y="2911075"/>
            <a:ext cx="3730375" cy="1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Inverse problems</a:t>
            </a:r>
            <a:endParaRPr/>
          </a:p>
        </p:txBody>
      </p:sp>
      <p:sp>
        <p:nvSpPr>
          <p:cNvPr id="279" name="Google Shape;279;p32"/>
          <p:cNvSpPr txBox="1">
            <a:spLocks noGrp="1"/>
          </p:cNvSpPr>
          <p:nvPr>
            <p:ph type="body" idx="1"/>
          </p:nvPr>
        </p:nvSpPr>
        <p:spPr>
          <a:xfrm>
            <a:off x="311700" y="942825"/>
            <a:ext cx="5119800" cy="3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inverse problem is non-unique &amp; ill-posed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Many models can fit the data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80" name="Google Shape;28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  <p:sp>
        <p:nvSpPr>
          <p:cNvPr id="281" name="Google Shape;281;p32"/>
          <p:cNvSpPr txBox="1">
            <a:spLocks noGrp="1"/>
          </p:cNvSpPr>
          <p:nvPr>
            <p:ph type="body" idx="1"/>
          </p:nvPr>
        </p:nvSpPr>
        <p:spPr>
          <a:xfrm>
            <a:off x="5340600" y="608750"/>
            <a:ext cx="3588600" cy="9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extreme non-uniqueness… recovered models (all fit the data) </a:t>
            </a:r>
            <a:endParaRPr/>
          </a:p>
        </p:txBody>
      </p:sp>
      <p:pic>
        <p:nvPicPr>
          <p:cNvPr id="282" name="Google Shape;2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875" y="2186637"/>
            <a:ext cx="4033635" cy="13352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3" name="Google Shape;283;p32"/>
          <p:cNvGrpSpPr/>
          <p:nvPr/>
        </p:nvGrpSpPr>
        <p:grpSpPr>
          <a:xfrm>
            <a:off x="1531100" y="2264163"/>
            <a:ext cx="451500" cy="171000"/>
            <a:chOff x="6117200" y="1319475"/>
            <a:chExt cx="451500" cy="171000"/>
          </a:xfrm>
        </p:grpSpPr>
        <p:cxnSp>
          <p:nvCxnSpPr>
            <p:cNvPr id="284" name="Google Shape;284;p32"/>
            <p:cNvCxnSpPr/>
            <p:nvPr/>
          </p:nvCxnSpPr>
          <p:spPr>
            <a:xfrm>
              <a:off x="6117200" y="1319475"/>
              <a:ext cx="451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" name="Google Shape;285;p32"/>
            <p:cNvCxnSpPr/>
            <p:nvPr/>
          </p:nvCxnSpPr>
          <p:spPr>
            <a:xfrm>
              <a:off x="6126775" y="1319475"/>
              <a:ext cx="0" cy="171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" name="Google Shape;286;p32"/>
            <p:cNvCxnSpPr/>
            <p:nvPr/>
          </p:nvCxnSpPr>
          <p:spPr>
            <a:xfrm>
              <a:off x="6558575" y="1319475"/>
              <a:ext cx="0" cy="171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7" name="Google Shape;287;p32"/>
          <p:cNvSpPr txBox="1"/>
          <p:nvPr/>
        </p:nvSpPr>
        <p:spPr>
          <a:xfrm>
            <a:off x="1588109" y="2037428"/>
            <a:ext cx="3375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 sz="1100"/>
          </a:p>
        </p:txBody>
      </p:sp>
      <p:sp>
        <p:nvSpPr>
          <p:cNvPr id="288" name="Google Shape;288;p32"/>
          <p:cNvSpPr txBox="1"/>
          <p:nvPr/>
        </p:nvSpPr>
        <p:spPr>
          <a:xfrm>
            <a:off x="2824750" y="2020492"/>
            <a:ext cx="3375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sz="1100"/>
          </a:p>
        </p:txBody>
      </p:sp>
      <p:sp>
        <p:nvSpPr>
          <p:cNvPr id="289" name="Google Shape;289;p32"/>
          <p:cNvSpPr/>
          <p:nvPr/>
        </p:nvSpPr>
        <p:spPr>
          <a:xfrm>
            <a:off x="1692271" y="2203120"/>
            <a:ext cx="122100" cy="1221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0" name="Google Shape;290;p32"/>
          <p:cNvGrpSpPr/>
          <p:nvPr/>
        </p:nvGrpSpPr>
        <p:grpSpPr>
          <a:xfrm>
            <a:off x="2767750" y="2264163"/>
            <a:ext cx="451500" cy="171000"/>
            <a:chOff x="6117200" y="1319475"/>
            <a:chExt cx="451500" cy="171000"/>
          </a:xfrm>
        </p:grpSpPr>
        <p:cxnSp>
          <p:nvCxnSpPr>
            <p:cNvPr id="291" name="Google Shape;291;p32"/>
            <p:cNvCxnSpPr/>
            <p:nvPr/>
          </p:nvCxnSpPr>
          <p:spPr>
            <a:xfrm>
              <a:off x="6117200" y="1319475"/>
              <a:ext cx="451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2" name="Google Shape;292;p32"/>
            <p:cNvCxnSpPr/>
            <p:nvPr/>
          </p:nvCxnSpPr>
          <p:spPr>
            <a:xfrm>
              <a:off x="6126775" y="1319475"/>
              <a:ext cx="0" cy="171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3" name="Google Shape;293;p32"/>
            <p:cNvCxnSpPr/>
            <p:nvPr/>
          </p:nvCxnSpPr>
          <p:spPr>
            <a:xfrm>
              <a:off x="6558575" y="1319475"/>
              <a:ext cx="0" cy="171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4" name="Google Shape;294;p32"/>
          <p:cNvSpPr/>
          <p:nvPr/>
        </p:nvSpPr>
        <p:spPr>
          <a:xfrm>
            <a:off x="2931196" y="2203120"/>
            <a:ext cx="122100" cy="1221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" name="Google Shape;29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275" y="3855763"/>
            <a:ext cx="3730375" cy="129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2"/>
          <p:cNvPicPr preferRelativeResize="0"/>
          <p:nvPr/>
        </p:nvPicPr>
        <p:blipFill rotWithShape="1">
          <a:blip r:embed="rId5">
            <a:alphaModFix/>
          </a:blip>
          <a:srcRect r="13269" b="19955"/>
          <a:stretch/>
        </p:blipFill>
        <p:spPr>
          <a:xfrm>
            <a:off x="5664458" y="1333800"/>
            <a:ext cx="2606870" cy="860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2"/>
          <p:cNvPicPr preferRelativeResize="0"/>
          <p:nvPr/>
        </p:nvPicPr>
        <p:blipFill rotWithShape="1">
          <a:blip r:embed="rId6">
            <a:alphaModFix/>
          </a:blip>
          <a:srcRect r="13269" b="19955"/>
          <a:stretch/>
        </p:blipFill>
        <p:spPr>
          <a:xfrm>
            <a:off x="5664479" y="2216774"/>
            <a:ext cx="2606870" cy="860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2"/>
          <p:cNvPicPr preferRelativeResize="0"/>
          <p:nvPr/>
        </p:nvPicPr>
        <p:blipFill rotWithShape="1">
          <a:blip r:embed="rId7">
            <a:alphaModFix/>
          </a:blip>
          <a:srcRect r="14030" b="19335"/>
          <a:stretch/>
        </p:blipFill>
        <p:spPr>
          <a:xfrm>
            <a:off x="5632610" y="3099748"/>
            <a:ext cx="2638719" cy="902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2"/>
          <p:cNvPicPr preferRelativeResize="0"/>
          <p:nvPr/>
        </p:nvPicPr>
        <p:blipFill rotWithShape="1">
          <a:blip r:embed="rId8">
            <a:alphaModFix/>
          </a:blip>
          <a:srcRect r="15067"/>
          <a:stretch/>
        </p:blipFill>
        <p:spPr>
          <a:xfrm>
            <a:off x="5648542" y="4024879"/>
            <a:ext cx="2606870" cy="1118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Inverse problems</a:t>
            </a:r>
            <a:endParaRPr/>
          </a:p>
        </p:txBody>
      </p:sp>
      <p:sp>
        <p:nvSpPr>
          <p:cNvPr id="305" name="Google Shape;305;p33"/>
          <p:cNvSpPr txBox="1">
            <a:spLocks noGrp="1"/>
          </p:cNvSpPr>
          <p:nvPr>
            <p:ph type="body" idx="1"/>
          </p:nvPr>
        </p:nvSpPr>
        <p:spPr>
          <a:xfrm>
            <a:off x="311700" y="942825"/>
            <a:ext cx="8520600" cy="3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inverse problem is non-unique &amp; ill-posed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Many models of the subsurface can fit the data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any approach to the inverse problem must address these issues </a:t>
            </a:r>
            <a:endParaRPr/>
          </a:p>
        </p:txBody>
      </p:sp>
      <p:sp>
        <p:nvSpPr>
          <p:cNvPr id="306" name="Google Shape;306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  <p:pic>
        <p:nvPicPr>
          <p:cNvPr id="307" name="Google Shape;3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5213" y="2078650"/>
            <a:ext cx="3113575" cy="148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Constraining the inversion </a:t>
            </a:r>
            <a:endParaRPr/>
          </a:p>
        </p:txBody>
      </p:sp>
      <p:sp>
        <p:nvSpPr>
          <p:cNvPr id="313" name="Google Shape;313;p34"/>
          <p:cNvSpPr txBox="1">
            <a:spLocks noGrp="1"/>
          </p:cNvSpPr>
          <p:nvPr>
            <p:ph type="body" idx="1"/>
          </p:nvPr>
        </p:nvSpPr>
        <p:spPr>
          <a:xfrm>
            <a:off x="311700" y="1181100"/>
            <a:ext cx="8520600" cy="3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information is available?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Geologic structure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Geologic constraints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Reference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Bounds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Multiple data sets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Physical property measurements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Additional geophysical data</a:t>
            </a:r>
            <a:endParaRPr/>
          </a:p>
        </p:txBody>
      </p:sp>
      <p:sp>
        <p:nvSpPr>
          <p:cNvPr id="314" name="Google Shape;314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  <p:grpSp>
        <p:nvGrpSpPr>
          <p:cNvPr id="315" name="Google Shape;315;p34"/>
          <p:cNvGrpSpPr/>
          <p:nvPr/>
        </p:nvGrpSpPr>
        <p:grpSpPr>
          <a:xfrm>
            <a:off x="4902199" y="1181107"/>
            <a:ext cx="3733766" cy="2781291"/>
            <a:chOff x="6287910" y="1691809"/>
            <a:chExt cx="4978355" cy="3708388"/>
          </a:xfrm>
        </p:grpSpPr>
        <p:sp>
          <p:nvSpPr>
            <p:cNvPr id="316" name="Google Shape;316;p34"/>
            <p:cNvSpPr/>
            <p:nvPr/>
          </p:nvSpPr>
          <p:spPr>
            <a:xfrm>
              <a:off x="6287910" y="3198875"/>
              <a:ext cx="2037600" cy="852300"/>
            </a:xfrm>
            <a:prstGeom prst="roundRect">
              <a:avLst>
                <a:gd name="adj" fmla="val 0"/>
              </a:avLst>
            </a:prstGeom>
            <a:solidFill>
              <a:srgbClr val="D8E2F3"/>
            </a:solidFill>
            <a:ln w="12700" cap="flat" cmpd="sng">
              <a:solidFill>
                <a:srgbClr val="1F386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solidFill>
                    <a:schemeClr val="dk1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Geophysical 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solidFill>
                    <a:schemeClr val="dk1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data</a:t>
              </a:r>
              <a:endParaRPr sz="1100"/>
            </a:p>
          </p:txBody>
        </p:sp>
        <p:sp>
          <p:nvSpPr>
            <p:cNvPr id="317" name="Google Shape;317;p34"/>
            <p:cNvSpPr/>
            <p:nvPr/>
          </p:nvSpPr>
          <p:spPr>
            <a:xfrm>
              <a:off x="9228665" y="1691809"/>
              <a:ext cx="2037600" cy="852300"/>
            </a:xfrm>
            <a:prstGeom prst="roundRect">
              <a:avLst>
                <a:gd name="adj" fmla="val 0"/>
              </a:avLst>
            </a:prstGeom>
            <a:solidFill>
              <a:srgbClr val="D8E2F3"/>
            </a:solidFill>
            <a:ln w="12700" cap="flat" cmpd="sng">
              <a:solidFill>
                <a:srgbClr val="1F386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solidFill>
                    <a:schemeClr val="dk1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Prior information</a:t>
              </a:r>
              <a:endParaRPr sz="1100"/>
            </a:p>
          </p:txBody>
        </p:sp>
        <p:sp>
          <p:nvSpPr>
            <p:cNvPr id="318" name="Google Shape;318;p34"/>
            <p:cNvSpPr/>
            <p:nvPr/>
          </p:nvSpPr>
          <p:spPr>
            <a:xfrm>
              <a:off x="9228665" y="3198875"/>
              <a:ext cx="2037600" cy="852300"/>
            </a:xfrm>
            <a:prstGeom prst="roundRect">
              <a:avLst>
                <a:gd name="adj" fmla="val 0"/>
              </a:avLst>
            </a:prstGeom>
            <a:solidFill>
              <a:srgbClr val="D8E2F3"/>
            </a:solidFill>
            <a:ln w="12700" cap="flat" cmpd="sng">
              <a:solidFill>
                <a:srgbClr val="1F386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solidFill>
                    <a:schemeClr val="dk1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Inversion</a:t>
              </a:r>
              <a:endParaRPr sz="1100"/>
            </a:p>
          </p:txBody>
        </p:sp>
        <p:sp>
          <p:nvSpPr>
            <p:cNvPr id="319" name="Google Shape;319;p34"/>
            <p:cNvSpPr/>
            <p:nvPr/>
          </p:nvSpPr>
          <p:spPr>
            <a:xfrm>
              <a:off x="9228665" y="4547897"/>
              <a:ext cx="2037600" cy="852300"/>
            </a:xfrm>
            <a:prstGeom prst="roundRect">
              <a:avLst>
                <a:gd name="adj" fmla="val 0"/>
              </a:avLst>
            </a:prstGeom>
            <a:solidFill>
              <a:srgbClr val="D8E2F3"/>
            </a:solidFill>
            <a:ln w="12700" cap="flat" cmpd="sng">
              <a:solidFill>
                <a:srgbClr val="1F386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solidFill>
                    <a:schemeClr val="dk1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Physical property model</a:t>
              </a:r>
              <a:endParaRPr sz="1100"/>
            </a:p>
          </p:txBody>
        </p:sp>
        <p:cxnSp>
          <p:nvCxnSpPr>
            <p:cNvPr id="320" name="Google Shape;320;p34"/>
            <p:cNvCxnSpPr>
              <a:stCxn id="316" idx="3"/>
              <a:endCxn id="318" idx="1"/>
            </p:cNvCxnSpPr>
            <p:nvPr/>
          </p:nvCxnSpPr>
          <p:spPr>
            <a:xfrm>
              <a:off x="8325510" y="3625025"/>
              <a:ext cx="903300" cy="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  <p:cxnSp>
          <p:nvCxnSpPr>
            <p:cNvPr id="321" name="Google Shape;321;p34"/>
            <p:cNvCxnSpPr>
              <a:endCxn id="318" idx="0"/>
            </p:cNvCxnSpPr>
            <p:nvPr/>
          </p:nvCxnSpPr>
          <p:spPr>
            <a:xfrm>
              <a:off x="10247465" y="2543975"/>
              <a:ext cx="0" cy="6549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  <p:cxnSp>
          <p:nvCxnSpPr>
            <p:cNvPr id="322" name="Google Shape;322;p34"/>
            <p:cNvCxnSpPr>
              <a:endCxn id="319" idx="0"/>
            </p:cNvCxnSpPr>
            <p:nvPr/>
          </p:nvCxnSpPr>
          <p:spPr>
            <a:xfrm>
              <a:off x="10247465" y="4076897"/>
              <a:ext cx="0" cy="4710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geophysical data </a:t>
            </a:r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72470" y="789125"/>
            <a:ext cx="21864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/>
              <a:t>maps (mag, grav, ….)</a:t>
            </a:r>
            <a:endParaRPr sz="1600"/>
          </a:p>
        </p:txBody>
      </p:sp>
      <p:sp>
        <p:nvSpPr>
          <p:cNvPr id="75" name="Google Shape;75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468600" y="564875"/>
            <a:ext cx="26043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pseudosections (DC, IP) </a:t>
            </a:r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6327225" y="564875"/>
            <a:ext cx="2505000" cy="8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multiple maps, volumes (EM, seismic)  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850" y="3231325"/>
            <a:ext cx="4428525" cy="18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83100" y="3931525"/>
            <a:ext cx="11559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/>
              <a:t>profiles, timeseries (EM)  </a:t>
            </a:r>
            <a:endParaRPr sz="1600"/>
          </a:p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4">
            <a:alphaModFix/>
          </a:blip>
          <a:srcRect l="3443" t="2999" r="2721" b="2078"/>
          <a:stretch/>
        </p:blipFill>
        <p:spPr>
          <a:xfrm>
            <a:off x="3507263" y="968412"/>
            <a:ext cx="2526987" cy="2159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7198" y="2899288"/>
            <a:ext cx="2505075" cy="20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6274" y="1418063"/>
            <a:ext cx="2066925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1925" y="1182475"/>
            <a:ext cx="2647500" cy="21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approach to the inverse problem </a:t>
            </a:r>
            <a:endParaRPr/>
          </a:p>
        </p:txBody>
      </p:sp>
      <p:sp>
        <p:nvSpPr>
          <p:cNvPr id="328" name="Google Shape;328;p35"/>
          <p:cNvSpPr txBox="1">
            <a:spLocks noGrp="1"/>
          </p:cNvSpPr>
          <p:nvPr>
            <p:ph type="body" idx="1"/>
          </p:nvPr>
        </p:nvSpPr>
        <p:spPr>
          <a:xfrm>
            <a:off x="435625" y="3287650"/>
            <a:ext cx="1529400" cy="4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/>
              <a:t>find a model </a:t>
            </a:r>
            <a:endParaRPr dirty="0"/>
          </a:p>
        </p:txBody>
      </p:sp>
      <p:sp>
        <p:nvSpPr>
          <p:cNvPr id="329" name="Google Shape;32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  <p:pic>
        <p:nvPicPr>
          <p:cNvPr id="330" name="Google Shape;330;p35"/>
          <p:cNvPicPr preferRelativeResize="0"/>
          <p:nvPr/>
        </p:nvPicPr>
        <p:blipFill rotWithShape="1">
          <a:blip r:embed="rId3">
            <a:alphaModFix/>
          </a:blip>
          <a:srcRect r="30752" b="25683"/>
          <a:stretch/>
        </p:blipFill>
        <p:spPr>
          <a:xfrm>
            <a:off x="6714242" y="1944525"/>
            <a:ext cx="2390007" cy="78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838" y="2027175"/>
            <a:ext cx="5461924" cy="47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5"/>
          <p:cNvSpPr txBox="1">
            <a:spLocks noGrp="1"/>
          </p:cNvSpPr>
          <p:nvPr>
            <p:ph type="body" idx="1"/>
          </p:nvPr>
        </p:nvSpPr>
        <p:spPr>
          <a:xfrm>
            <a:off x="311700" y="942825"/>
            <a:ext cx="8520600" cy="4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/>
              <a:t>pose as an optimization problem </a:t>
            </a:r>
            <a:endParaRPr dirty="0"/>
          </a:p>
        </p:txBody>
      </p:sp>
      <p:cxnSp>
        <p:nvCxnSpPr>
          <p:cNvPr id="333" name="Google Shape;333;p35"/>
          <p:cNvCxnSpPr/>
          <p:nvPr/>
        </p:nvCxnSpPr>
        <p:spPr>
          <a:xfrm>
            <a:off x="1165575" y="2563850"/>
            <a:ext cx="258000" cy="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4" name="Google Shape;334;p35"/>
          <p:cNvCxnSpPr/>
          <p:nvPr/>
        </p:nvCxnSpPr>
        <p:spPr>
          <a:xfrm flipH="1">
            <a:off x="1081075" y="2581200"/>
            <a:ext cx="222600" cy="8331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5" name="Google Shape;335;p35"/>
          <p:cNvCxnSpPr/>
          <p:nvPr/>
        </p:nvCxnSpPr>
        <p:spPr>
          <a:xfrm>
            <a:off x="3429350" y="2438450"/>
            <a:ext cx="929700" cy="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6" name="Google Shape;336;p35"/>
          <p:cNvCxnSpPr>
            <a:endCxn id="337" idx="0"/>
          </p:cNvCxnSpPr>
          <p:nvPr/>
        </p:nvCxnSpPr>
        <p:spPr>
          <a:xfrm flipH="1">
            <a:off x="3131575" y="2443750"/>
            <a:ext cx="705600" cy="8439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7" name="Google Shape;337;p35"/>
          <p:cNvSpPr txBox="1">
            <a:spLocks noGrp="1"/>
          </p:cNvSpPr>
          <p:nvPr>
            <p:ph type="body" idx="1"/>
          </p:nvPr>
        </p:nvSpPr>
        <p:spPr>
          <a:xfrm>
            <a:off x="2158975" y="3287650"/>
            <a:ext cx="1945200" cy="4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that fits the data</a:t>
            </a:r>
            <a:endParaRPr/>
          </a:p>
        </p:txBody>
      </p:sp>
      <p:sp>
        <p:nvSpPr>
          <p:cNvPr id="338" name="Google Shape;338;p35"/>
          <p:cNvSpPr txBox="1">
            <a:spLocks noGrp="1"/>
          </p:cNvSpPr>
          <p:nvPr>
            <p:ph type="body" idx="1"/>
          </p:nvPr>
        </p:nvSpPr>
        <p:spPr>
          <a:xfrm>
            <a:off x="4491150" y="3287650"/>
            <a:ext cx="3503100" cy="4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and respects prior knowledge</a:t>
            </a:r>
            <a:endParaRPr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 dirty="0"/>
              <a:t>drill logs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 dirty="0"/>
              <a:t>geophysical logs (e.g. resistivity)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 dirty="0"/>
              <a:t>spatial patterns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 dirty="0"/>
              <a:t>other geophysical data 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 dirty="0"/>
              <a:t>… </a:t>
            </a:r>
            <a:endParaRPr sz="1500" dirty="0"/>
          </a:p>
        </p:txBody>
      </p:sp>
      <p:cxnSp>
        <p:nvCxnSpPr>
          <p:cNvPr id="339" name="Google Shape;339;p35"/>
          <p:cNvCxnSpPr/>
          <p:nvPr/>
        </p:nvCxnSpPr>
        <p:spPr>
          <a:xfrm>
            <a:off x="5007750" y="2438450"/>
            <a:ext cx="1057800" cy="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35"/>
          <p:cNvCxnSpPr>
            <a:endCxn id="338" idx="0"/>
          </p:cNvCxnSpPr>
          <p:nvPr/>
        </p:nvCxnSpPr>
        <p:spPr>
          <a:xfrm>
            <a:off x="5628600" y="2443750"/>
            <a:ext cx="614100" cy="8439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Flowchart for the inverse problem</a:t>
            </a:r>
            <a:endParaRPr/>
          </a:p>
        </p:txBody>
      </p:sp>
      <p:sp>
        <p:nvSpPr>
          <p:cNvPr id="346" name="Google Shape;346;p36"/>
          <p:cNvSpPr txBox="1">
            <a:spLocks noGrp="1"/>
          </p:cNvSpPr>
          <p:nvPr>
            <p:ph type="body" idx="1"/>
          </p:nvPr>
        </p:nvSpPr>
        <p:spPr>
          <a:xfrm>
            <a:off x="311700" y="942825"/>
            <a:ext cx="4260300" cy="3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How do we solve our problem?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Many components to achieving a quality result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Success is in the details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Evaluate each step in the box critically before going on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47" name="Google Shape;347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  <p:pic>
        <p:nvPicPr>
          <p:cNvPr id="348" name="Google Shape;34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0192" y="796975"/>
            <a:ext cx="4873807" cy="434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845" y="1642975"/>
            <a:ext cx="3218301" cy="28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Starting up</a:t>
            </a:r>
            <a:endParaRPr/>
          </a:p>
        </p:txBody>
      </p:sp>
      <p:sp>
        <p:nvSpPr>
          <p:cNvPr id="355" name="Google Shape;355;p37"/>
          <p:cNvSpPr txBox="1">
            <a:spLocks noGrp="1"/>
          </p:cNvSpPr>
          <p:nvPr>
            <p:ph type="body" idx="1"/>
          </p:nvPr>
        </p:nvSpPr>
        <p:spPr>
          <a:xfrm>
            <a:off x="311700" y="942825"/>
            <a:ext cx="4260300" cy="3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Survey and observations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What processing has been done?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Ability for forward model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Assemble geologic, petrophysical information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Build a reference model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/>
              <a:t>What is the question you want answered from the inversion?	</a:t>
            </a:r>
            <a:endParaRPr/>
          </a:p>
        </p:txBody>
      </p:sp>
      <p:sp>
        <p:nvSpPr>
          <p:cNvPr id="356" name="Google Shape;356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  <p:pic>
        <p:nvPicPr>
          <p:cNvPr id="357" name="Google Shape;35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0192" y="796975"/>
            <a:ext cx="4873807" cy="4346526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7"/>
          <p:cNvSpPr/>
          <p:nvPr/>
        </p:nvSpPr>
        <p:spPr>
          <a:xfrm>
            <a:off x="4408450" y="1105000"/>
            <a:ext cx="4578600" cy="720300"/>
          </a:xfrm>
          <a:prstGeom prst="rect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8"/>
          <p:cNvSpPr/>
          <p:nvPr/>
        </p:nvSpPr>
        <p:spPr>
          <a:xfrm>
            <a:off x="5831250" y="564425"/>
            <a:ext cx="3223200" cy="4304100"/>
          </a:xfrm>
          <a:prstGeom prst="flowChartAlternateProcess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4" name="Google Shape;364;p3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forward modelling </a:t>
            </a:r>
            <a:endParaRPr/>
          </a:p>
        </p:txBody>
      </p:sp>
      <p:sp>
        <p:nvSpPr>
          <p:cNvPr id="365" name="Google Shape;365;p38"/>
          <p:cNvSpPr txBox="1">
            <a:spLocks noGrp="1"/>
          </p:cNvSpPr>
          <p:nvPr>
            <p:ph type="body" idx="1"/>
          </p:nvPr>
        </p:nvSpPr>
        <p:spPr>
          <a:xfrm>
            <a:off x="311700" y="942825"/>
            <a:ext cx="5432400" cy="3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Given a model of the earth → simulate data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General approach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“discretize” the subsurface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assign physical properties to each cell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solve discrete version of governing equations </a:t>
            </a:r>
            <a:endParaRPr/>
          </a:p>
        </p:txBody>
      </p:sp>
      <p:sp>
        <p:nvSpPr>
          <p:cNvPr id="366" name="Google Shape;366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  <p:pic>
        <p:nvPicPr>
          <p:cNvPr id="367" name="Google Shape;3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7800" y="3505000"/>
            <a:ext cx="1347775" cy="197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8" descr="NSEMorignalModelPV.png"/>
          <p:cNvPicPr preferRelativeResize="0"/>
          <p:nvPr/>
        </p:nvPicPr>
        <p:blipFill rotWithShape="1">
          <a:blip r:embed="rId4">
            <a:alphaModFix/>
          </a:blip>
          <a:srcRect l="2803" r="2803"/>
          <a:stretch/>
        </p:blipFill>
        <p:spPr>
          <a:xfrm>
            <a:off x="6315914" y="1159776"/>
            <a:ext cx="2166576" cy="161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8" descr="A screenshot of a computer&#10;&#10;Description automatically generated with medium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12212" y="3200629"/>
            <a:ext cx="1460437" cy="1856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8"/>
          <p:cNvPicPr preferRelativeResize="0"/>
          <p:nvPr/>
        </p:nvPicPr>
        <p:blipFill rotWithShape="1">
          <a:blip r:embed="rId6">
            <a:alphaModFix/>
          </a:blip>
          <a:srcRect l="8690" r="10547"/>
          <a:stretch/>
        </p:blipFill>
        <p:spPr>
          <a:xfrm>
            <a:off x="209158" y="3113675"/>
            <a:ext cx="1938093" cy="179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8"/>
          <p:cNvSpPr txBox="1">
            <a:spLocks noGrp="1"/>
          </p:cNvSpPr>
          <p:nvPr>
            <p:ph type="body" idx="1"/>
          </p:nvPr>
        </p:nvSpPr>
        <p:spPr>
          <a:xfrm>
            <a:off x="2114840" y="3113675"/>
            <a:ext cx="1673700" cy="4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00"/>
              <a:t>governing equation</a:t>
            </a:r>
            <a:endParaRPr sz="1300"/>
          </a:p>
        </p:txBody>
      </p:sp>
      <p:sp>
        <p:nvSpPr>
          <p:cNvPr id="372" name="Google Shape;372;p38"/>
          <p:cNvSpPr txBox="1">
            <a:spLocks noGrp="1"/>
          </p:cNvSpPr>
          <p:nvPr>
            <p:ph type="body" idx="1"/>
          </p:nvPr>
        </p:nvSpPr>
        <p:spPr>
          <a:xfrm>
            <a:off x="1815288" y="3858700"/>
            <a:ext cx="2272800" cy="4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00"/>
              <a:t>discretized equations</a:t>
            </a:r>
            <a:endParaRPr sz="1300"/>
          </a:p>
        </p:txBody>
      </p:sp>
      <p:pic>
        <p:nvPicPr>
          <p:cNvPr id="373" name="Google Shape;373;p3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53452" y="4229018"/>
            <a:ext cx="1196494" cy="480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19850" y="3702102"/>
            <a:ext cx="2770900" cy="9488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8"/>
          <p:cNvSpPr txBox="1">
            <a:spLocks noGrp="1"/>
          </p:cNvSpPr>
          <p:nvPr>
            <p:ph type="body" idx="1"/>
          </p:nvPr>
        </p:nvSpPr>
        <p:spPr>
          <a:xfrm>
            <a:off x="6119850" y="634625"/>
            <a:ext cx="2558700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physical property model</a:t>
            </a:r>
            <a:endParaRPr/>
          </a:p>
        </p:txBody>
      </p:sp>
      <p:sp>
        <p:nvSpPr>
          <p:cNvPr id="376" name="Google Shape;376;p38"/>
          <p:cNvSpPr txBox="1">
            <a:spLocks noGrp="1"/>
          </p:cNvSpPr>
          <p:nvPr>
            <p:ph type="body" idx="1"/>
          </p:nvPr>
        </p:nvSpPr>
        <p:spPr>
          <a:xfrm>
            <a:off x="6225950" y="3356275"/>
            <a:ext cx="2558700" cy="6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simulated data</a:t>
            </a:r>
            <a:endParaRPr/>
          </a:p>
        </p:txBody>
      </p:sp>
      <p:cxnSp>
        <p:nvCxnSpPr>
          <p:cNvPr id="377" name="Google Shape;377;p38"/>
          <p:cNvCxnSpPr/>
          <p:nvPr/>
        </p:nvCxnSpPr>
        <p:spPr>
          <a:xfrm>
            <a:off x="7443175" y="2953825"/>
            <a:ext cx="0" cy="37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78" name="Google Shape;378;p3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015069" y="1389416"/>
            <a:ext cx="952265" cy="239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9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inversion model parameters</a:t>
            </a:r>
            <a:endParaRPr/>
          </a:p>
        </p:txBody>
      </p:sp>
      <p:sp>
        <p:nvSpPr>
          <p:cNvPr id="384" name="Google Shape;384;p39"/>
          <p:cNvSpPr txBox="1">
            <a:spLocks noGrp="1"/>
          </p:cNvSpPr>
          <p:nvPr>
            <p:ph type="body" idx="1"/>
          </p:nvPr>
        </p:nvSpPr>
        <p:spPr>
          <a:xfrm>
            <a:off x="311700" y="942825"/>
            <a:ext cx="4260300" cy="3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identify relevant physical properties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define parameters to invert for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dirty="0"/>
              <a:t>have flexibility: log conductivity, layered earth, parametric…. </a:t>
            </a:r>
            <a:endParaRPr dirty="0"/>
          </a:p>
        </p:txBody>
      </p:sp>
      <p:sp>
        <p:nvSpPr>
          <p:cNvPr id="385" name="Google Shape;385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  <p:pic>
        <p:nvPicPr>
          <p:cNvPr id="386" name="Google Shape;3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0192" y="796975"/>
            <a:ext cx="4873807" cy="4346526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9"/>
          <p:cNvSpPr/>
          <p:nvPr/>
        </p:nvSpPr>
        <p:spPr>
          <a:xfrm>
            <a:off x="6041300" y="1921425"/>
            <a:ext cx="1312800" cy="512400"/>
          </a:xfrm>
          <a:prstGeom prst="rect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88" name="Google Shape;388;p39" descr="Chart, bar 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40321" r="31641" b="18520"/>
          <a:stretch/>
        </p:blipFill>
        <p:spPr>
          <a:xfrm>
            <a:off x="311700" y="3004772"/>
            <a:ext cx="2072651" cy="2052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70869" y="1469441"/>
            <a:ext cx="952265" cy="239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C3D5941-3459-9D1B-F9CA-FC1D9A6310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2253" y="2806166"/>
            <a:ext cx="2271015" cy="217653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0"/>
          <p:cNvSpPr txBox="1">
            <a:spLocks noGrp="1"/>
          </p:cNvSpPr>
          <p:nvPr>
            <p:ph type="body" idx="1"/>
          </p:nvPr>
        </p:nvSpPr>
        <p:spPr>
          <a:xfrm>
            <a:off x="311700" y="942825"/>
            <a:ext cx="4260300" cy="3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Observed data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Noise      includes…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instrument / sensor noise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cultural noise, powerlines, wind, …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inaccuracies in survey parameters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modelling errors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dimensionality errors (1D v. 3D)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incomplete physics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discretization errors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/>
              <a:t>True statistics of noise is complicated. In practice, assume Gaussian errors</a:t>
            </a:r>
            <a:endParaRPr/>
          </a:p>
        </p:txBody>
      </p:sp>
      <p:sp>
        <p:nvSpPr>
          <p:cNvPr id="395" name="Google Shape;395;p4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fitting the data </a:t>
            </a:r>
            <a:endParaRPr/>
          </a:p>
        </p:txBody>
      </p:sp>
      <p:sp>
        <p:nvSpPr>
          <p:cNvPr id="396" name="Google Shape;396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  <p:pic>
        <p:nvPicPr>
          <p:cNvPr id="397" name="Google Shape;39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0192" y="796975"/>
            <a:ext cx="4873807" cy="4346526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0"/>
          <p:cNvSpPr/>
          <p:nvPr/>
        </p:nvSpPr>
        <p:spPr>
          <a:xfrm>
            <a:off x="4864675" y="2609775"/>
            <a:ext cx="1312800" cy="512400"/>
          </a:xfrm>
          <a:prstGeom prst="rect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99" name="Google Shape;39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2250" y="1359550"/>
            <a:ext cx="1882500" cy="31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0"/>
          <p:cNvPicPr preferRelativeResize="0"/>
          <p:nvPr/>
        </p:nvPicPr>
        <p:blipFill rotWithShape="1">
          <a:blip r:embed="rId4">
            <a:alphaModFix/>
          </a:blip>
          <a:srcRect l="87484"/>
          <a:stretch/>
        </p:blipFill>
        <p:spPr>
          <a:xfrm>
            <a:off x="1046650" y="1777750"/>
            <a:ext cx="235600" cy="31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09726" y="4568924"/>
            <a:ext cx="810300" cy="253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/>
          <p:cNvSpPr txBox="1">
            <a:spLocks noGrp="1"/>
          </p:cNvSpPr>
          <p:nvPr>
            <p:ph type="body" idx="1"/>
          </p:nvPr>
        </p:nvSpPr>
        <p:spPr>
          <a:xfrm>
            <a:off x="311700" y="942825"/>
            <a:ext cx="4096800" cy="3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Observed data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Define a metric for data fit that lets us include information about uncertainties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/>
              <a:t>data adequately fit when </a:t>
            </a:r>
            <a:endParaRPr/>
          </a:p>
        </p:txBody>
      </p:sp>
      <p:sp>
        <p:nvSpPr>
          <p:cNvPr id="407" name="Google Shape;407;p4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fitting the data </a:t>
            </a:r>
            <a:endParaRPr/>
          </a:p>
        </p:txBody>
      </p:sp>
      <p:sp>
        <p:nvSpPr>
          <p:cNvPr id="408" name="Google Shape;408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  <p:pic>
        <p:nvPicPr>
          <p:cNvPr id="409" name="Google Shape;40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0192" y="796975"/>
            <a:ext cx="4873807" cy="4346526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1"/>
          <p:cNvSpPr/>
          <p:nvPr/>
        </p:nvSpPr>
        <p:spPr>
          <a:xfrm>
            <a:off x="4864675" y="2609775"/>
            <a:ext cx="1312800" cy="512400"/>
          </a:xfrm>
          <a:prstGeom prst="rect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11" name="Google Shape;41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2250" y="1435750"/>
            <a:ext cx="1882500" cy="31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0725" y="3058600"/>
            <a:ext cx="216576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1"/>
          <p:cNvSpPr txBox="1">
            <a:spLocks noGrp="1"/>
          </p:cNvSpPr>
          <p:nvPr>
            <p:ph type="body" idx="1"/>
          </p:nvPr>
        </p:nvSpPr>
        <p:spPr>
          <a:xfrm>
            <a:off x="2759575" y="3450150"/>
            <a:ext cx="1648800" cy="4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/>
              <a:t>weighted by uncertainties</a:t>
            </a:r>
            <a:endParaRPr sz="1100"/>
          </a:p>
        </p:txBody>
      </p:sp>
      <p:cxnSp>
        <p:nvCxnSpPr>
          <p:cNvPr id="414" name="Google Shape;414;p41"/>
          <p:cNvCxnSpPr/>
          <p:nvPr/>
        </p:nvCxnSpPr>
        <p:spPr>
          <a:xfrm>
            <a:off x="2087225" y="3501600"/>
            <a:ext cx="640200" cy="675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5" name="Google Shape;415;p41"/>
          <p:cNvCxnSpPr>
            <a:endCxn id="416" idx="1"/>
          </p:cNvCxnSpPr>
          <p:nvPr/>
        </p:nvCxnSpPr>
        <p:spPr>
          <a:xfrm rot="10800000" flipH="1">
            <a:off x="2087225" y="2876550"/>
            <a:ext cx="885000" cy="2160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6" name="Google Shape;416;p41"/>
          <p:cNvSpPr txBox="1">
            <a:spLocks noGrp="1"/>
          </p:cNvSpPr>
          <p:nvPr>
            <p:ph type="body" idx="1"/>
          </p:nvPr>
        </p:nvSpPr>
        <p:spPr>
          <a:xfrm>
            <a:off x="2972225" y="2636700"/>
            <a:ext cx="1312800" cy="4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/>
              <a:t>difference: predicted and observed data</a:t>
            </a:r>
            <a:endParaRPr sz="1100"/>
          </a:p>
        </p:txBody>
      </p:sp>
      <p:sp>
        <p:nvSpPr>
          <p:cNvPr id="417" name="Google Shape;417;p41"/>
          <p:cNvSpPr txBox="1">
            <a:spLocks noGrp="1"/>
          </p:cNvSpPr>
          <p:nvPr>
            <p:ph type="body" idx="1"/>
          </p:nvPr>
        </p:nvSpPr>
        <p:spPr>
          <a:xfrm>
            <a:off x="1871100" y="4703175"/>
            <a:ext cx="1648800" cy="4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/>
              <a:t>number of data</a:t>
            </a:r>
            <a:endParaRPr sz="1100"/>
          </a:p>
        </p:txBody>
      </p:sp>
      <p:pic>
        <p:nvPicPr>
          <p:cNvPr id="418" name="Google Shape;418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98175" y="4568925"/>
            <a:ext cx="885000" cy="274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2"/>
          <p:cNvSpPr txBox="1">
            <a:spLocks noGrp="1"/>
          </p:cNvSpPr>
          <p:nvPr>
            <p:ph type="body" idx="1"/>
          </p:nvPr>
        </p:nvSpPr>
        <p:spPr>
          <a:xfrm>
            <a:off x="311700" y="942825"/>
            <a:ext cx="4088700" cy="3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bring in priori knowledge, assumptions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smallest model: favor model close to a reference model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1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smooth model: penalize large changes spatially 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1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combination</a:t>
            </a:r>
            <a:endParaRPr/>
          </a:p>
        </p:txBody>
      </p:sp>
      <p:sp>
        <p:nvSpPr>
          <p:cNvPr id="424" name="Google Shape;424;p4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defining a model norm</a:t>
            </a:r>
            <a:endParaRPr/>
          </a:p>
        </p:txBody>
      </p:sp>
      <p:sp>
        <p:nvSpPr>
          <p:cNvPr id="425" name="Google Shape;42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  <p:pic>
        <p:nvPicPr>
          <p:cNvPr id="426" name="Google Shape;42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0192" y="796975"/>
            <a:ext cx="4873807" cy="4346526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2"/>
          <p:cNvSpPr/>
          <p:nvPr/>
        </p:nvSpPr>
        <p:spPr>
          <a:xfrm>
            <a:off x="7209900" y="2609775"/>
            <a:ext cx="1312800" cy="512400"/>
          </a:xfrm>
          <a:prstGeom prst="rect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28" name="Google Shape;428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0351" y="3495957"/>
            <a:ext cx="1419063" cy="392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60350" y="2158200"/>
            <a:ext cx="1772621" cy="387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60353" y="4462559"/>
            <a:ext cx="3186762" cy="368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3"/>
          <p:cNvSpPr txBox="1">
            <a:spLocks noGrp="1"/>
          </p:cNvSpPr>
          <p:nvPr>
            <p:ph type="body" idx="1"/>
          </p:nvPr>
        </p:nvSpPr>
        <p:spPr>
          <a:xfrm>
            <a:off x="311700" y="942825"/>
            <a:ext cx="4088700" cy="3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Combine the pieces of the inversion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Choosing beta?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/>
              <a:t>An example… </a:t>
            </a:r>
            <a:endParaRPr/>
          </a:p>
        </p:txBody>
      </p:sp>
      <p:sp>
        <p:nvSpPr>
          <p:cNvPr id="436" name="Google Shape;436;p4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running the inversion</a:t>
            </a:r>
            <a:endParaRPr/>
          </a:p>
        </p:txBody>
      </p:sp>
      <p:sp>
        <p:nvSpPr>
          <p:cNvPr id="437" name="Google Shape;437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  <p:pic>
        <p:nvPicPr>
          <p:cNvPr id="438" name="Google Shape;43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0192" y="796975"/>
            <a:ext cx="4873807" cy="4346526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3"/>
          <p:cNvSpPr/>
          <p:nvPr/>
        </p:nvSpPr>
        <p:spPr>
          <a:xfrm>
            <a:off x="6050700" y="3274125"/>
            <a:ext cx="1312800" cy="512400"/>
          </a:xfrm>
          <a:prstGeom prst="rect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40" name="Google Shape;44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845" y="1642975"/>
            <a:ext cx="3218301" cy="28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7175" y="434625"/>
            <a:ext cx="4708876" cy="4708876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Role of </a:t>
            </a:r>
            <a:endParaRPr/>
          </a:p>
        </p:txBody>
      </p:sp>
      <p:sp>
        <p:nvSpPr>
          <p:cNvPr id="447" name="Google Shape;447;p44"/>
          <p:cNvSpPr txBox="1">
            <a:spLocks noGrp="1"/>
          </p:cNvSpPr>
          <p:nvPr>
            <p:ph type="body" idx="1"/>
          </p:nvPr>
        </p:nvSpPr>
        <p:spPr>
          <a:xfrm>
            <a:off x="311700" y="942825"/>
            <a:ext cx="4392000" cy="3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Influence of trade off parameter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Visualize influence with Tikhonov Curve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Desired misfit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Choose       such that </a:t>
            </a:r>
            <a:endParaRPr/>
          </a:p>
        </p:txBody>
      </p:sp>
      <p:sp>
        <p:nvSpPr>
          <p:cNvPr id="448" name="Google Shape;44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  <p:pic>
        <p:nvPicPr>
          <p:cNvPr id="449" name="Google Shape;449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2701" y="942825"/>
            <a:ext cx="3561236" cy="3327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0" name="Google Shape;450;p44"/>
          <p:cNvGrpSpPr/>
          <p:nvPr/>
        </p:nvGrpSpPr>
        <p:grpSpPr>
          <a:xfrm>
            <a:off x="692694" y="1949153"/>
            <a:ext cx="2686583" cy="704142"/>
            <a:chOff x="542470" y="2132715"/>
            <a:chExt cx="6419552" cy="1682538"/>
          </a:xfrm>
        </p:grpSpPr>
        <p:pic>
          <p:nvPicPr>
            <p:cNvPr id="451" name="Google Shape;451;p44"/>
            <p:cNvPicPr preferRelativeResize="0"/>
            <p:nvPr/>
          </p:nvPicPr>
          <p:blipFill rotWithShape="1">
            <a:blip r:embed="rId5">
              <a:alphaModFix/>
            </a:blip>
            <a:srcRect t="-7227" r="63879"/>
            <a:stretch/>
          </p:blipFill>
          <p:spPr>
            <a:xfrm>
              <a:off x="542470" y="3039051"/>
              <a:ext cx="2605564" cy="7762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2" name="Google Shape;452;p44"/>
            <p:cNvPicPr preferRelativeResize="0"/>
            <p:nvPr/>
          </p:nvPicPr>
          <p:blipFill rotWithShape="1">
            <a:blip r:embed="rId6">
              <a:alphaModFix/>
            </a:blip>
            <a:srcRect t="-3188" r="53137"/>
            <a:stretch/>
          </p:blipFill>
          <p:spPr>
            <a:xfrm>
              <a:off x="542470" y="2132715"/>
              <a:ext cx="3094811" cy="7469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3" name="Google Shape;453;p44"/>
            <p:cNvPicPr preferRelativeResize="0"/>
            <p:nvPr/>
          </p:nvPicPr>
          <p:blipFill rotWithShape="1">
            <a:blip r:embed="rId6">
              <a:alphaModFix/>
            </a:blip>
            <a:srcRect l="45420"/>
            <a:stretch/>
          </p:blipFill>
          <p:spPr>
            <a:xfrm>
              <a:off x="3148033" y="2132715"/>
              <a:ext cx="3604455" cy="72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4" name="Google Shape;454;p44"/>
            <p:cNvPicPr preferRelativeResize="0"/>
            <p:nvPr/>
          </p:nvPicPr>
          <p:blipFill rotWithShape="1">
            <a:blip r:embed="rId5">
              <a:alphaModFix/>
            </a:blip>
            <a:srcRect l="47126" t="4834"/>
            <a:stretch/>
          </p:blipFill>
          <p:spPr>
            <a:xfrm>
              <a:off x="3148033" y="3079443"/>
              <a:ext cx="3813989" cy="68889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5" name="Google Shape;455;p4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39800" y="3875392"/>
            <a:ext cx="189399" cy="297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695546" y="3823650"/>
            <a:ext cx="1478373" cy="303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44"/>
          <p:cNvPicPr preferRelativeResize="0"/>
          <p:nvPr/>
        </p:nvPicPr>
        <p:blipFill rotWithShape="1">
          <a:blip r:embed="rId4">
            <a:alphaModFix/>
          </a:blip>
          <a:srcRect l="66807" r="25823"/>
          <a:stretch/>
        </p:blipFill>
        <p:spPr>
          <a:xfrm>
            <a:off x="1479528" y="396275"/>
            <a:ext cx="288153" cy="3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10550" y="3360275"/>
            <a:ext cx="885000" cy="274654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44"/>
          <p:cNvSpPr/>
          <p:nvPr/>
        </p:nvSpPr>
        <p:spPr>
          <a:xfrm>
            <a:off x="8425725" y="2017850"/>
            <a:ext cx="99600" cy="94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0" name="Google Shape;460;p44"/>
          <p:cNvSpPr/>
          <p:nvPr/>
        </p:nvSpPr>
        <p:spPr>
          <a:xfrm>
            <a:off x="6845050" y="4345700"/>
            <a:ext cx="99600" cy="94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1" name="Google Shape;461;p44"/>
          <p:cNvSpPr txBox="1">
            <a:spLocks noGrp="1"/>
          </p:cNvSpPr>
          <p:nvPr>
            <p:ph type="body" idx="1"/>
          </p:nvPr>
        </p:nvSpPr>
        <p:spPr>
          <a:xfrm>
            <a:off x="5424625" y="3017100"/>
            <a:ext cx="722700" cy="4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large </a:t>
            </a:r>
            <a:endParaRPr/>
          </a:p>
        </p:txBody>
      </p:sp>
      <p:pic>
        <p:nvPicPr>
          <p:cNvPr id="462" name="Google Shape;462;p44"/>
          <p:cNvPicPr preferRelativeResize="0"/>
          <p:nvPr/>
        </p:nvPicPr>
        <p:blipFill rotWithShape="1">
          <a:blip r:embed="rId4">
            <a:alphaModFix/>
          </a:blip>
          <a:srcRect l="66807" r="25823"/>
          <a:stretch/>
        </p:blipFill>
        <p:spPr>
          <a:xfrm>
            <a:off x="5998925" y="3125775"/>
            <a:ext cx="239649" cy="30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4"/>
          <p:cNvSpPr txBox="1">
            <a:spLocks noGrp="1"/>
          </p:cNvSpPr>
          <p:nvPr>
            <p:ph type="body" idx="1"/>
          </p:nvPr>
        </p:nvSpPr>
        <p:spPr>
          <a:xfrm>
            <a:off x="7808925" y="3933125"/>
            <a:ext cx="722700" cy="4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small </a:t>
            </a:r>
            <a:endParaRPr/>
          </a:p>
        </p:txBody>
      </p:sp>
      <p:pic>
        <p:nvPicPr>
          <p:cNvPr id="464" name="Google Shape;464;p44"/>
          <p:cNvPicPr preferRelativeResize="0"/>
          <p:nvPr/>
        </p:nvPicPr>
        <p:blipFill rotWithShape="1">
          <a:blip r:embed="rId4">
            <a:alphaModFix/>
          </a:blip>
          <a:srcRect l="66807" r="25823"/>
          <a:stretch/>
        </p:blipFill>
        <p:spPr>
          <a:xfrm>
            <a:off x="8414675" y="4041800"/>
            <a:ext cx="239649" cy="30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3468600" y="564875"/>
            <a:ext cx="26043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pseudosections (DC, IP) </a:t>
            </a:r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6327225" y="564875"/>
            <a:ext cx="2505000" cy="8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multiple maps, volumes (EM, seismic)  </a:t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850" y="3231325"/>
            <a:ext cx="4428525" cy="18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 rotWithShape="1">
          <a:blip r:embed="rId4">
            <a:alphaModFix/>
          </a:blip>
          <a:srcRect l="3443" t="2999" r="2721" b="2078"/>
          <a:stretch/>
        </p:blipFill>
        <p:spPr>
          <a:xfrm>
            <a:off x="3507263" y="968412"/>
            <a:ext cx="2526987" cy="2159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7198" y="2899288"/>
            <a:ext cx="2505075" cy="20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6274" y="1418063"/>
            <a:ext cx="2066925" cy="14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>
            <a:spLocks noGrp="1"/>
          </p:cNvSpPr>
          <p:nvPr>
            <p:ph type="body" idx="1"/>
          </p:nvPr>
        </p:nvSpPr>
        <p:spPr>
          <a:xfrm>
            <a:off x="372470" y="789125"/>
            <a:ext cx="21864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/>
              <a:t>maps (mag, grav, ….)</a:t>
            </a:r>
            <a:endParaRPr sz="1600"/>
          </a:p>
        </p:txBody>
      </p:sp>
      <p:sp>
        <p:nvSpPr>
          <p:cNvPr id="97" name="Google Shape;97;p17"/>
          <p:cNvSpPr txBox="1">
            <a:spLocks noGrp="1"/>
          </p:cNvSpPr>
          <p:nvPr>
            <p:ph type="body" idx="1"/>
          </p:nvPr>
        </p:nvSpPr>
        <p:spPr>
          <a:xfrm>
            <a:off x="83100" y="3931525"/>
            <a:ext cx="11559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/>
              <a:t>profiles, timeseries (EM)  </a:t>
            </a:r>
            <a:endParaRPr sz="1600"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1925" y="1182475"/>
            <a:ext cx="2647500" cy="21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/>
          <p:nvPr/>
        </p:nvSpPr>
        <p:spPr>
          <a:xfrm>
            <a:off x="96775" y="623625"/>
            <a:ext cx="8735400" cy="4519800"/>
          </a:xfrm>
          <a:prstGeom prst="rect">
            <a:avLst/>
          </a:prstGeom>
          <a:solidFill>
            <a:srgbClr val="FFFFFF">
              <a:alpha val="4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0" name="Google Shape;100;p17"/>
          <p:cNvSpPr/>
          <p:nvPr/>
        </p:nvSpPr>
        <p:spPr>
          <a:xfrm>
            <a:off x="2017050" y="2283225"/>
            <a:ext cx="5109900" cy="1200600"/>
          </a:xfrm>
          <a:prstGeom prst="flowChartAlternateProcess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How do we use these data to answer our geologic questions?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geophysical data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Role of </a:t>
            </a:r>
            <a:endParaRPr/>
          </a:p>
        </p:txBody>
      </p:sp>
      <p:sp>
        <p:nvSpPr>
          <p:cNvPr id="470" name="Google Shape;470;p45"/>
          <p:cNvSpPr txBox="1">
            <a:spLocks noGrp="1"/>
          </p:cNvSpPr>
          <p:nvPr>
            <p:ph type="body" idx="1"/>
          </p:nvPr>
        </p:nvSpPr>
        <p:spPr>
          <a:xfrm>
            <a:off x="311700" y="942825"/>
            <a:ext cx="8520600" cy="3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Large      : under fit </a:t>
            </a:r>
            <a:endParaRPr/>
          </a:p>
        </p:txBody>
      </p:sp>
      <p:sp>
        <p:nvSpPr>
          <p:cNvPr id="471" name="Google Shape;471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  <p:pic>
        <p:nvPicPr>
          <p:cNvPr id="472" name="Google Shape;472;p45"/>
          <p:cNvPicPr preferRelativeResize="0"/>
          <p:nvPr/>
        </p:nvPicPr>
        <p:blipFill rotWithShape="1">
          <a:blip r:embed="rId3">
            <a:alphaModFix/>
          </a:blip>
          <a:srcRect l="66807" r="25823"/>
          <a:stretch/>
        </p:blipFill>
        <p:spPr>
          <a:xfrm>
            <a:off x="1479528" y="396275"/>
            <a:ext cx="288153" cy="3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5"/>
          <p:cNvPicPr preferRelativeResize="0"/>
          <p:nvPr/>
        </p:nvPicPr>
        <p:blipFill rotWithShape="1">
          <a:blip r:embed="rId3">
            <a:alphaModFix/>
          </a:blip>
          <a:srcRect l="66807" r="25823"/>
          <a:stretch/>
        </p:blipFill>
        <p:spPr>
          <a:xfrm>
            <a:off x="984953" y="979975"/>
            <a:ext cx="288153" cy="3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61725"/>
            <a:ext cx="2647524" cy="264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8250" y="1861700"/>
            <a:ext cx="3511962" cy="251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06976" y="1692862"/>
            <a:ext cx="2709574" cy="2985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Role of </a:t>
            </a:r>
            <a:endParaRPr/>
          </a:p>
        </p:txBody>
      </p:sp>
      <p:sp>
        <p:nvSpPr>
          <p:cNvPr id="482" name="Google Shape;482;p46"/>
          <p:cNvSpPr txBox="1">
            <a:spLocks noGrp="1"/>
          </p:cNvSpPr>
          <p:nvPr>
            <p:ph type="body" idx="1"/>
          </p:nvPr>
        </p:nvSpPr>
        <p:spPr>
          <a:xfrm>
            <a:off x="311700" y="942825"/>
            <a:ext cx="8520600" cy="3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Small      : over fit </a:t>
            </a:r>
            <a:endParaRPr/>
          </a:p>
        </p:txBody>
      </p:sp>
      <p:sp>
        <p:nvSpPr>
          <p:cNvPr id="483" name="Google Shape;483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  <p:pic>
        <p:nvPicPr>
          <p:cNvPr id="484" name="Google Shape;484;p46"/>
          <p:cNvPicPr preferRelativeResize="0"/>
          <p:nvPr/>
        </p:nvPicPr>
        <p:blipFill rotWithShape="1">
          <a:blip r:embed="rId3">
            <a:alphaModFix/>
          </a:blip>
          <a:srcRect l="66807" r="25823"/>
          <a:stretch/>
        </p:blipFill>
        <p:spPr>
          <a:xfrm>
            <a:off x="1479528" y="396275"/>
            <a:ext cx="288153" cy="3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6"/>
          <p:cNvPicPr preferRelativeResize="0"/>
          <p:nvPr/>
        </p:nvPicPr>
        <p:blipFill rotWithShape="1">
          <a:blip r:embed="rId3">
            <a:alphaModFix/>
          </a:blip>
          <a:srcRect l="66807" r="25823"/>
          <a:stretch/>
        </p:blipFill>
        <p:spPr>
          <a:xfrm>
            <a:off x="984953" y="979975"/>
            <a:ext cx="288153" cy="3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6975" y="1689925"/>
            <a:ext cx="2709574" cy="2985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858800"/>
            <a:ext cx="2647524" cy="264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8250" y="1861713"/>
            <a:ext cx="3511951" cy="2519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Role of </a:t>
            </a:r>
            <a:endParaRPr/>
          </a:p>
        </p:txBody>
      </p:sp>
      <p:sp>
        <p:nvSpPr>
          <p:cNvPr id="494" name="Google Shape;494;p47"/>
          <p:cNvSpPr txBox="1">
            <a:spLocks noGrp="1"/>
          </p:cNvSpPr>
          <p:nvPr>
            <p:ph type="body" idx="1"/>
          </p:nvPr>
        </p:nvSpPr>
        <p:spPr>
          <a:xfrm>
            <a:off x="311700" y="942825"/>
            <a:ext cx="8520600" cy="3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      : just right!</a:t>
            </a:r>
            <a:endParaRPr/>
          </a:p>
        </p:txBody>
      </p:sp>
      <p:sp>
        <p:nvSpPr>
          <p:cNvPr id="495" name="Google Shape;495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  <p:pic>
        <p:nvPicPr>
          <p:cNvPr id="496" name="Google Shape;496;p47"/>
          <p:cNvPicPr preferRelativeResize="0"/>
          <p:nvPr/>
        </p:nvPicPr>
        <p:blipFill rotWithShape="1">
          <a:blip r:embed="rId3">
            <a:alphaModFix/>
          </a:blip>
          <a:srcRect l="66807" r="25823"/>
          <a:stretch/>
        </p:blipFill>
        <p:spPr>
          <a:xfrm>
            <a:off x="1479528" y="396275"/>
            <a:ext cx="288153" cy="3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7"/>
          <p:cNvPicPr preferRelativeResize="0"/>
          <p:nvPr/>
        </p:nvPicPr>
        <p:blipFill rotWithShape="1">
          <a:blip r:embed="rId3">
            <a:alphaModFix/>
          </a:blip>
          <a:srcRect l="66807" r="25823"/>
          <a:stretch/>
        </p:blipFill>
        <p:spPr>
          <a:xfrm>
            <a:off x="375353" y="979975"/>
            <a:ext cx="288153" cy="3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61700"/>
            <a:ext cx="2647524" cy="264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8250" y="1861700"/>
            <a:ext cx="3511951" cy="2519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06975" y="1692825"/>
            <a:ext cx="2709574" cy="2985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Flowchart for the inverse problem</a:t>
            </a:r>
            <a:endParaRPr/>
          </a:p>
        </p:txBody>
      </p:sp>
      <p:sp>
        <p:nvSpPr>
          <p:cNvPr id="506" name="Google Shape;506;p48"/>
          <p:cNvSpPr txBox="1">
            <a:spLocks noGrp="1"/>
          </p:cNvSpPr>
          <p:nvPr>
            <p:ph type="body" idx="1"/>
          </p:nvPr>
        </p:nvSpPr>
        <p:spPr>
          <a:xfrm>
            <a:off x="311700" y="942825"/>
            <a:ext cx="4260300" cy="40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 we solve our problem?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often requires multiple inversions to obtain model for interpretation 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iteratively update design of model norm, noise estimates, … 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-GB"/>
              <a:t>use geologic knowledge, common features in multiple inversion to build confidence in results </a:t>
            </a:r>
            <a:endParaRPr/>
          </a:p>
        </p:txBody>
      </p:sp>
      <p:sp>
        <p:nvSpPr>
          <p:cNvPr id="507" name="Google Shape;507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33</a:t>
            </a:fld>
            <a:endParaRPr/>
          </a:p>
        </p:txBody>
      </p:sp>
      <p:pic>
        <p:nvPicPr>
          <p:cNvPr id="508" name="Google Shape;50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0192" y="796975"/>
            <a:ext cx="4873807" cy="434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845" y="1642975"/>
            <a:ext cx="3218301" cy="2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8"/>
          <p:cNvSpPr/>
          <p:nvPr/>
        </p:nvSpPr>
        <p:spPr>
          <a:xfrm>
            <a:off x="6050700" y="3894150"/>
            <a:ext cx="2196300" cy="512400"/>
          </a:xfrm>
          <a:prstGeom prst="rect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9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Case study: Mt. Isa</a:t>
            </a:r>
            <a:endParaRPr/>
          </a:p>
        </p:txBody>
      </p:sp>
      <p:sp>
        <p:nvSpPr>
          <p:cNvPr id="516" name="Google Shape;516;p49"/>
          <p:cNvSpPr txBox="1">
            <a:spLocks noGrp="1"/>
          </p:cNvSpPr>
          <p:nvPr>
            <p:ph type="body" idx="1"/>
          </p:nvPr>
        </p:nvSpPr>
        <p:spPr>
          <a:xfrm>
            <a:off x="311700" y="865325"/>
            <a:ext cx="4128000" cy="37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The Cluny copper/lead/zinc deposit, Queensland, Australia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517" name="Google Shape;517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34</a:t>
            </a:fld>
            <a:endParaRPr/>
          </a:p>
        </p:txBody>
      </p:sp>
      <p:pic>
        <p:nvPicPr>
          <p:cNvPr id="518" name="Google Shape;518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1616775"/>
            <a:ext cx="4128038" cy="34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350" y="114225"/>
            <a:ext cx="1123950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90058" y="2019390"/>
            <a:ext cx="3946249" cy="229332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49"/>
          <p:cNvSpPr txBox="1">
            <a:spLocks noGrp="1"/>
          </p:cNvSpPr>
          <p:nvPr>
            <p:ph type="body" idx="1"/>
          </p:nvPr>
        </p:nvSpPr>
        <p:spPr>
          <a:xfrm>
            <a:off x="4990050" y="1449200"/>
            <a:ext cx="39462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/>
              <a:t>Seven step framework for geophysics</a:t>
            </a:r>
            <a:endParaRPr dirty="0"/>
          </a:p>
        </p:txBody>
      </p:sp>
      <p:sp>
        <p:nvSpPr>
          <p:cNvPr id="522" name="Google Shape;522;p49"/>
          <p:cNvSpPr txBox="1">
            <a:spLocks noGrp="1"/>
          </p:cNvSpPr>
          <p:nvPr>
            <p:ph type="body" idx="1"/>
          </p:nvPr>
        </p:nvSpPr>
        <p:spPr>
          <a:xfrm>
            <a:off x="4990075" y="4434725"/>
            <a:ext cx="39462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u="sng" dirty="0">
                <a:solidFill>
                  <a:schemeClr val="hlink"/>
                </a:solidFill>
                <a:hlinkClick r:id="rId6"/>
              </a:rPr>
              <a:t>gpg.geosci.xyz</a:t>
            </a:r>
            <a:r>
              <a:rPr lang="en-GB" dirty="0"/>
              <a:t> </a:t>
            </a:r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Setup</a:t>
            </a:r>
            <a:endParaRPr/>
          </a:p>
        </p:txBody>
      </p:sp>
      <p:sp>
        <p:nvSpPr>
          <p:cNvPr id="528" name="Google Shape;528;p50"/>
          <p:cNvSpPr txBox="1">
            <a:spLocks noGrp="1"/>
          </p:cNvSpPr>
          <p:nvPr>
            <p:ph type="body" idx="1"/>
          </p:nvPr>
        </p:nvSpPr>
        <p:spPr>
          <a:xfrm>
            <a:off x="5232875" y="942825"/>
            <a:ext cx="3599400" cy="3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Geological model </a:t>
            </a:r>
            <a:endParaRPr/>
          </a:p>
        </p:txBody>
      </p:sp>
      <p:sp>
        <p:nvSpPr>
          <p:cNvPr id="529" name="Google Shape;529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35</a:t>
            </a:fld>
            <a:endParaRPr/>
          </a:p>
        </p:txBody>
      </p:sp>
      <p:sp>
        <p:nvSpPr>
          <p:cNvPr id="530" name="Google Shape;530;p50"/>
          <p:cNvSpPr txBox="1">
            <a:spLocks noGrp="1"/>
          </p:cNvSpPr>
          <p:nvPr>
            <p:ph type="body" idx="1"/>
          </p:nvPr>
        </p:nvSpPr>
        <p:spPr>
          <a:xfrm>
            <a:off x="311700" y="865325"/>
            <a:ext cx="4128000" cy="37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Cluny copper/lead/zinc deposit, Queensland, Australia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531" name="Google Shape;531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1616775"/>
            <a:ext cx="4128038" cy="34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83378" y="1336356"/>
            <a:ext cx="3698394" cy="2294739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50"/>
          <p:cNvSpPr/>
          <p:nvPr/>
        </p:nvSpPr>
        <p:spPr>
          <a:xfrm>
            <a:off x="4867050" y="3762325"/>
            <a:ext cx="4154100" cy="1294500"/>
          </a:xfrm>
          <a:prstGeom prst="flowChartAlternateProcess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Question: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Can conductive units, which would be potential targets within the siltstones, be identified with DC?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Properties</a:t>
            </a:r>
            <a:endParaRPr/>
          </a:p>
        </p:txBody>
      </p:sp>
      <p:sp>
        <p:nvSpPr>
          <p:cNvPr id="539" name="Google Shape;539;p51"/>
          <p:cNvSpPr txBox="1">
            <a:spLocks noGrp="1"/>
          </p:cNvSpPr>
          <p:nvPr>
            <p:ph type="body" idx="1"/>
          </p:nvPr>
        </p:nvSpPr>
        <p:spPr>
          <a:xfrm>
            <a:off x="311700" y="2391525"/>
            <a:ext cx="4260300" cy="21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expect mineralized zones to be conductive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do you anticipate any challenges? </a:t>
            </a:r>
            <a:endParaRPr/>
          </a:p>
        </p:txBody>
      </p:sp>
      <p:sp>
        <p:nvSpPr>
          <p:cNvPr id="540" name="Google Shape;540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36</a:t>
            </a:fld>
            <a:endParaRPr/>
          </a:p>
        </p:txBody>
      </p:sp>
      <p:pic>
        <p:nvPicPr>
          <p:cNvPr id="541" name="Google Shape;541;p51"/>
          <p:cNvPicPr preferRelativeResize="0"/>
          <p:nvPr/>
        </p:nvPicPr>
        <p:blipFill rotWithShape="1">
          <a:blip r:embed="rId3">
            <a:alphaModFix/>
          </a:blip>
          <a:srcRect r="53686"/>
          <a:stretch/>
        </p:blipFill>
        <p:spPr>
          <a:xfrm>
            <a:off x="4877399" y="2391526"/>
            <a:ext cx="3003684" cy="2301775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42" name="Google Shape;542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96820" y="450201"/>
            <a:ext cx="3003685" cy="1863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Survey</a:t>
            </a:r>
            <a:endParaRPr/>
          </a:p>
        </p:txBody>
      </p:sp>
      <p:sp>
        <p:nvSpPr>
          <p:cNvPr id="548" name="Google Shape;548;p52"/>
          <p:cNvSpPr txBox="1">
            <a:spLocks noGrp="1"/>
          </p:cNvSpPr>
          <p:nvPr>
            <p:ph type="body" idx="1"/>
          </p:nvPr>
        </p:nvSpPr>
        <p:spPr>
          <a:xfrm>
            <a:off x="311700" y="942825"/>
            <a:ext cx="3840600" cy="3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8 survey lines, 2 configurations</a:t>
            </a:r>
            <a:endParaRPr/>
          </a:p>
        </p:txBody>
      </p:sp>
      <p:sp>
        <p:nvSpPr>
          <p:cNvPr id="549" name="Google Shape;549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37</a:t>
            </a:fld>
            <a:endParaRPr/>
          </a:p>
        </p:txBody>
      </p:sp>
      <p:grpSp>
        <p:nvGrpSpPr>
          <p:cNvPr id="550" name="Google Shape;550;p52"/>
          <p:cNvGrpSpPr/>
          <p:nvPr/>
        </p:nvGrpSpPr>
        <p:grpSpPr>
          <a:xfrm>
            <a:off x="4271237" y="875332"/>
            <a:ext cx="4019047" cy="4004848"/>
            <a:chOff x="2400" y="963"/>
            <a:chExt cx="3376" cy="3364"/>
          </a:xfrm>
        </p:grpSpPr>
        <p:grpSp>
          <p:nvGrpSpPr>
            <p:cNvPr id="551" name="Google Shape;551;p52"/>
            <p:cNvGrpSpPr/>
            <p:nvPr/>
          </p:nvGrpSpPr>
          <p:grpSpPr>
            <a:xfrm>
              <a:off x="2400" y="1445"/>
              <a:ext cx="3376" cy="2882"/>
              <a:chOff x="2256" y="1440"/>
              <a:chExt cx="3502" cy="2857"/>
            </a:xfrm>
          </p:grpSpPr>
          <p:pic>
            <p:nvPicPr>
              <p:cNvPr id="552" name="Google Shape;552;p52"/>
              <p:cNvPicPr preferRelativeResize="0"/>
              <p:nvPr/>
            </p:nvPicPr>
            <p:blipFill rotWithShape="1">
              <a:blip r:embed="rId3">
                <a:alphaModFix/>
              </a:blip>
              <a:srcRect t="35496" b="4954"/>
              <a:stretch/>
            </p:blipFill>
            <p:spPr>
              <a:xfrm>
                <a:off x="2256" y="1440"/>
                <a:ext cx="3430" cy="2758"/>
              </a:xfrm>
              <a:prstGeom prst="rect">
                <a:avLst/>
              </a:prstGeom>
              <a:noFill/>
              <a:ln w="28575" cap="flat" cmpd="sng">
                <a:solidFill>
                  <a:srgbClr val="A5002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pic>
          <p:sp>
            <p:nvSpPr>
              <p:cNvPr id="553" name="Google Shape;553;p52"/>
              <p:cNvSpPr txBox="1"/>
              <p:nvPr/>
            </p:nvSpPr>
            <p:spPr>
              <a:xfrm>
                <a:off x="2852" y="3997"/>
                <a:ext cx="900" cy="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050">
                    <a:solidFill>
                      <a:srgbClr val="000000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Easting (m)</a:t>
                </a:r>
                <a:endParaRPr/>
              </a:p>
            </p:txBody>
          </p:sp>
          <p:sp>
            <p:nvSpPr>
              <p:cNvPr id="554" name="Google Shape;554;p52"/>
              <p:cNvSpPr txBox="1"/>
              <p:nvPr/>
            </p:nvSpPr>
            <p:spPr>
              <a:xfrm>
                <a:off x="4222" y="3993"/>
                <a:ext cx="900" cy="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050">
                    <a:solidFill>
                      <a:srgbClr val="000000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Easting (m)</a:t>
                </a:r>
                <a:endParaRPr/>
              </a:p>
            </p:txBody>
          </p:sp>
          <p:sp>
            <p:nvSpPr>
              <p:cNvPr id="555" name="Google Shape;555;p52"/>
              <p:cNvSpPr txBox="1"/>
              <p:nvPr/>
            </p:nvSpPr>
            <p:spPr>
              <a:xfrm>
                <a:off x="5158" y="1951"/>
                <a:ext cx="600" cy="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rgbClr val="000000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mS/m</a:t>
                </a:r>
                <a:endParaRPr/>
              </a:p>
            </p:txBody>
          </p:sp>
        </p:grpSp>
        <p:pic>
          <p:nvPicPr>
            <p:cNvPr id="556" name="Google Shape;556;p52" descr="ap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72" y="963"/>
              <a:ext cx="1272" cy="31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57" name="Google Shape;557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3625" y="1649675"/>
            <a:ext cx="1920491" cy="3242676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52"/>
          <p:cNvSpPr txBox="1">
            <a:spLocks noGrp="1"/>
          </p:cNvSpPr>
          <p:nvPr>
            <p:ph type="body" idx="1"/>
          </p:nvPr>
        </p:nvSpPr>
        <p:spPr>
          <a:xfrm>
            <a:off x="6667350" y="534925"/>
            <a:ext cx="1511100" cy="7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data set 1: pole-dipole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" name="Google Shape;563;p53"/>
          <p:cNvGrpSpPr/>
          <p:nvPr/>
        </p:nvGrpSpPr>
        <p:grpSpPr>
          <a:xfrm>
            <a:off x="4281082" y="1453213"/>
            <a:ext cx="3999349" cy="3314230"/>
            <a:chOff x="2256" y="1440"/>
            <a:chExt cx="3486" cy="2784"/>
          </a:xfrm>
        </p:grpSpPr>
        <p:pic>
          <p:nvPicPr>
            <p:cNvPr id="564" name="Google Shape;564;p53"/>
            <p:cNvPicPr preferRelativeResize="0"/>
            <p:nvPr/>
          </p:nvPicPr>
          <p:blipFill rotWithShape="1">
            <a:blip r:embed="rId3">
              <a:alphaModFix/>
            </a:blip>
            <a:srcRect t="35011" b="4120"/>
            <a:stretch/>
          </p:blipFill>
          <p:spPr>
            <a:xfrm>
              <a:off x="2256" y="1440"/>
              <a:ext cx="3432" cy="2784"/>
            </a:xfrm>
            <a:prstGeom prst="rect">
              <a:avLst/>
            </a:prstGeom>
            <a:noFill/>
            <a:ln w="28575" cap="flat" cmpd="sng">
              <a:solidFill>
                <a:srgbClr val="0000CC"/>
              </a:solidFill>
              <a:prstDash val="solid"/>
              <a:miter lim="800000"/>
              <a:headEnd type="none" w="sm" len="sm"/>
              <a:tailEnd type="none" w="sm" len="sm"/>
            </a:ln>
          </p:spPr>
        </p:pic>
        <p:sp>
          <p:nvSpPr>
            <p:cNvPr id="565" name="Google Shape;565;p53"/>
            <p:cNvSpPr txBox="1"/>
            <p:nvPr/>
          </p:nvSpPr>
          <p:spPr>
            <a:xfrm>
              <a:off x="5142" y="1940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mS/m</a:t>
              </a:r>
              <a:endParaRPr/>
            </a:p>
          </p:txBody>
        </p:sp>
      </p:grpSp>
      <p:sp>
        <p:nvSpPr>
          <p:cNvPr id="566" name="Google Shape;566;p5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Survey</a:t>
            </a:r>
            <a:endParaRPr/>
          </a:p>
        </p:txBody>
      </p:sp>
      <p:sp>
        <p:nvSpPr>
          <p:cNvPr id="567" name="Google Shape;567;p53"/>
          <p:cNvSpPr txBox="1">
            <a:spLocks noGrp="1"/>
          </p:cNvSpPr>
          <p:nvPr>
            <p:ph type="body" idx="1"/>
          </p:nvPr>
        </p:nvSpPr>
        <p:spPr>
          <a:xfrm>
            <a:off x="311700" y="942825"/>
            <a:ext cx="3840600" cy="3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8 survey lines, 2 configurations</a:t>
            </a:r>
            <a:endParaRPr/>
          </a:p>
        </p:txBody>
      </p:sp>
      <p:sp>
        <p:nvSpPr>
          <p:cNvPr id="568" name="Google Shape;568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38</a:t>
            </a:fld>
            <a:endParaRPr/>
          </a:p>
        </p:txBody>
      </p:sp>
      <p:pic>
        <p:nvPicPr>
          <p:cNvPr id="569" name="Google Shape;569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3625" y="1649675"/>
            <a:ext cx="1920491" cy="3242676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53"/>
          <p:cNvSpPr txBox="1">
            <a:spLocks noGrp="1"/>
          </p:cNvSpPr>
          <p:nvPr>
            <p:ph type="body" idx="1"/>
          </p:nvPr>
        </p:nvSpPr>
        <p:spPr>
          <a:xfrm>
            <a:off x="6667350" y="534925"/>
            <a:ext cx="1511100" cy="7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data set 2: dipole-pole</a:t>
            </a:r>
            <a:endParaRPr/>
          </a:p>
        </p:txBody>
      </p:sp>
      <p:pic>
        <p:nvPicPr>
          <p:cNvPr id="571" name="Google Shape;571;p53" descr="apd-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69938" y="875317"/>
            <a:ext cx="1514475" cy="373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Processing and interpretation</a:t>
            </a:r>
            <a:endParaRPr/>
          </a:p>
        </p:txBody>
      </p:sp>
      <p:sp>
        <p:nvSpPr>
          <p:cNvPr id="577" name="Google Shape;577;p54"/>
          <p:cNvSpPr txBox="1">
            <a:spLocks noGrp="1"/>
          </p:cNvSpPr>
          <p:nvPr>
            <p:ph type="body" idx="1"/>
          </p:nvPr>
        </p:nvSpPr>
        <p:spPr>
          <a:xfrm>
            <a:off x="311700" y="942825"/>
            <a:ext cx="3840600" cy="3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invert to obtain resistivity model </a:t>
            </a:r>
            <a:endParaRPr/>
          </a:p>
        </p:txBody>
      </p:sp>
      <p:sp>
        <p:nvSpPr>
          <p:cNvPr id="578" name="Google Shape;578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39</a:t>
            </a:fld>
            <a:endParaRPr/>
          </a:p>
        </p:txBody>
      </p:sp>
      <p:pic>
        <p:nvPicPr>
          <p:cNvPr id="579" name="Google Shape;579;p5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2408" y="1708530"/>
            <a:ext cx="3839169" cy="2639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dc">
            <a:hlinkClick r:id="" action="ppaction://media"/>
            <a:extLst>
              <a:ext uri="{FF2B5EF4-FFF2-40B4-BE49-F238E27FC236}">
                <a16:creationId xmlns:a16="http://schemas.microsoft.com/office/drawing/2014/main" id="{CC6D2637-6E6D-E0C9-C5D9-41A7B58F45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2000" y="1708530"/>
            <a:ext cx="3871000" cy="25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basic geophysical experiment</a:t>
            </a:r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6137" y="1118375"/>
            <a:ext cx="5171718" cy="370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Synthesis</a:t>
            </a:r>
            <a:endParaRPr/>
          </a:p>
        </p:txBody>
      </p:sp>
      <p:sp>
        <p:nvSpPr>
          <p:cNvPr id="586" name="Google Shape;586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40</a:t>
            </a:fld>
            <a:endParaRPr/>
          </a:p>
        </p:txBody>
      </p:sp>
      <p:pic>
        <p:nvPicPr>
          <p:cNvPr id="587" name="Google Shape;587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25890" y="1020400"/>
            <a:ext cx="2910628" cy="1805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55"/>
          <p:cNvPicPr preferRelativeResize="0"/>
          <p:nvPr/>
        </p:nvPicPr>
        <p:blipFill rotWithShape="1">
          <a:blip r:embed="rId4">
            <a:alphaModFix/>
          </a:blip>
          <a:srcRect l="12798" r="49876"/>
          <a:stretch/>
        </p:blipFill>
        <p:spPr>
          <a:xfrm>
            <a:off x="5894528" y="3122771"/>
            <a:ext cx="3250023" cy="1738535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55"/>
          <p:cNvSpPr txBox="1"/>
          <p:nvPr/>
        </p:nvSpPr>
        <p:spPr>
          <a:xfrm>
            <a:off x="5788339" y="2844944"/>
            <a:ext cx="243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Resistivity section</a:t>
            </a:r>
            <a:endParaRPr sz="18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0" name="Google Shape;590;p55"/>
          <p:cNvSpPr txBox="1"/>
          <p:nvPr/>
        </p:nvSpPr>
        <p:spPr>
          <a:xfrm>
            <a:off x="2951575" y="728772"/>
            <a:ext cx="243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3D resistivity model</a:t>
            </a:r>
            <a:endParaRPr sz="18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1" name="Google Shape;591;p55"/>
          <p:cNvSpPr txBox="1"/>
          <p:nvPr/>
        </p:nvSpPr>
        <p:spPr>
          <a:xfrm>
            <a:off x="6021540" y="713374"/>
            <a:ext cx="243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Geologic section</a:t>
            </a:r>
            <a:endParaRPr sz="18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92" name="Google Shape;592;p55"/>
          <p:cNvPicPr preferRelativeResize="0"/>
          <p:nvPr/>
        </p:nvPicPr>
        <p:blipFill rotWithShape="1">
          <a:blip r:embed="rId5">
            <a:alphaModFix/>
          </a:blip>
          <a:srcRect r="48854"/>
          <a:stretch/>
        </p:blipFill>
        <p:spPr>
          <a:xfrm>
            <a:off x="3202571" y="1001806"/>
            <a:ext cx="2592410" cy="4055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Synthesis</a:t>
            </a:r>
            <a:endParaRPr/>
          </a:p>
        </p:txBody>
      </p:sp>
      <p:sp>
        <p:nvSpPr>
          <p:cNvPr id="598" name="Google Shape;598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41</a:t>
            </a:fld>
            <a:endParaRPr/>
          </a:p>
        </p:txBody>
      </p:sp>
      <p:pic>
        <p:nvPicPr>
          <p:cNvPr id="599" name="Google Shape;599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25890" y="1020400"/>
            <a:ext cx="2910628" cy="1805954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56"/>
          <p:cNvSpPr txBox="1"/>
          <p:nvPr/>
        </p:nvSpPr>
        <p:spPr>
          <a:xfrm>
            <a:off x="2951575" y="728772"/>
            <a:ext cx="243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3D resistivity model</a:t>
            </a:r>
            <a:endParaRPr sz="18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1" name="Google Shape;601;p56"/>
          <p:cNvSpPr txBox="1"/>
          <p:nvPr/>
        </p:nvSpPr>
        <p:spPr>
          <a:xfrm>
            <a:off x="6021540" y="713374"/>
            <a:ext cx="243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Geologic section</a:t>
            </a:r>
            <a:endParaRPr sz="18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02" name="Google Shape;602;p56"/>
          <p:cNvPicPr preferRelativeResize="0"/>
          <p:nvPr/>
        </p:nvPicPr>
        <p:blipFill rotWithShape="1">
          <a:blip r:embed="rId4">
            <a:alphaModFix/>
          </a:blip>
          <a:srcRect l="12798" r="49876"/>
          <a:stretch/>
        </p:blipFill>
        <p:spPr>
          <a:xfrm>
            <a:off x="5894528" y="3122771"/>
            <a:ext cx="3250023" cy="1738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56"/>
          <p:cNvPicPr preferRelativeResize="0"/>
          <p:nvPr/>
        </p:nvPicPr>
        <p:blipFill rotWithShape="1">
          <a:blip r:embed="rId5">
            <a:alphaModFix/>
          </a:blip>
          <a:srcRect r="48854"/>
          <a:stretch/>
        </p:blipFill>
        <p:spPr>
          <a:xfrm>
            <a:off x="3202571" y="1001806"/>
            <a:ext cx="2592410" cy="4055019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56"/>
          <p:cNvSpPr txBox="1"/>
          <p:nvPr/>
        </p:nvSpPr>
        <p:spPr>
          <a:xfrm>
            <a:off x="89375" y="1840350"/>
            <a:ext cx="3013800" cy="14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Identified a major conductor → black shale unit</a:t>
            </a:r>
            <a:endParaRPr sz="1800">
              <a:solidFill>
                <a:srgbClr val="3F3F3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800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Some indication of a moderate conductor </a:t>
            </a:r>
            <a:endParaRPr sz="1800"/>
          </a:p>
        </p:txBody>
      </p:sp>
      <p:sp>
        <p:nvSpPr>
          <p:cNvPr id="605" name="Google Shape;605;p56"/>
          <p:cNvSpPr txBox="1"/>
          <p:nvPr/>
        </p:nvSpPr>
        <p:spPr>
          <a:xfrm>
            <a:off x="5788339" y="2844944"/>
            <a:ext cx="243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Resistivity section</a:t>
            </a:r>
            <a:endParaRPr sz="18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 IP help? </a:t>
            </a:r>
            <a:endParaRPr/>
          </a:p>
        </p:txBody>
      </p:sp>
      <p:sp>
        <p:nvSpPr>
          <p:cNvPr id="611" name="Google Shape;611;p57"/>
          <p:cNvSpPr txBox="1">
            <a:spLocks noGrp="1"/>
          </p:cNvSpPr>
          <p:nvPr>
            <p:ph type="body" idx="1"/>
          </p:nvPr>
        </p:nvSpPr>
        <p:spPr>
          <a:xfrm>
            <a:off x="311700" y="1588200"/>
            <a:ext cx="3402600" cy="19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Additional physical property: chargeability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Do you expect mineralization (disseminated sulfides) to be chargeable? </a:t>
            </a:r>
            <a:endParaRPr/>
          </a:p>
        </p:txBody>
      </p:sp>
      <p:sp>
        <p:nvSpPr>
          <p:cNvPr id="612" name="Google Shape;612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42</a:t>
            </a:fld>
            <a:endParaRPr/>
          </a:p>
        </p:txBody>
      </p:sp>
      <p:pic>
        <p:nvPicPr>
          <p:cNvPr id="613" name="Google Shape;613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96820" y="450201"/>
            <a:ext cx="3003685" cy="1863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7"/>
          <p:cNvPicPr preferRelativeResize="0"/>
          <p:nvPr/>
        </p:nvPicPr>
        <p:blipFill rotWithShape="1">
          <a:blip r:embed="rId4">
            <a:alphaModFix/>
          </a:blip>
          <a:srcRect r="54218"/>
          <a:stretch/>
        </p:blipFill>
        <p:spPr>
          <a:xfrm>
            <a:off x="4163456" y="2470700"/>
            <a:ext cx="3269424" cy="253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7"/>
          <p:cNvPicPr preferRelativeResize="0"/>
          <p:nvPr/>
        </p:nvPicPr>
        <p:blipFill rotWithShape="1">
          <a:blip r:embed="rId4">
            <a:alphaModFix/>
          </a:blip>
          <a:srcRect l="81340"/>
          <a:stretch/>
        </p:blipFill>
        <p:spPr>
          <a:xfrm>
            <a:off x="7432869" y="2470700"/>
            <a:ext cx="1332550" cy="253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5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Survey and Data</a:t>
            </a:r>
            <a:endParaRPr/>
          </a:p>
        </p:txBody>
      </p:sp>
      <p:sp>
        <p:nvSpPr>
          <p:cNvPr id="621" name="Google Shape;621;p58"/>
          <p:cNvSpPr txBox="1">
            <a:spLocks noGrp="1"/>
          </p:cNvSpPr>
          <p:nvPr>
            <p:ph type="body" idx="1"/>
          </p:nvPr>
        </p:nvSpPr>
        <p:spPr>
          <a:xfrm>
            <a:off x="311700" y="942825"/>
            <a:ext cx="8520600" cy="3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IP data collected at same time as DC </a:t>
            </a:r>
            <a:endParaRPr/>
          </a:p>
        </p:txBody>
      </p:sp>
      <p:sp>
        <p:nvSpPr>
          <p:cNvPr id="622" name="Google Shape;622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43</a:t>
            </a:fld>
            <a:endParaRPr/>
          </a:p>
        </p:txBody>
      </p:sp>
      <p:pic>
        <p:nvPicPr>
          <p:cNvPr id="623" name="Google Shape;62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63300"/>
            <a:ext cx="3619500" cy="30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3150" y="1463300"/>
            <a:ext cx="1920491" cy="324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9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Processing: two step process</a:t>
            </a:r>
            <a:endParaRPr/>
          </a:p>
        </p:txBody>
      </p:sp>
      <p:sp>
        <p:nvSpPr>
          <p:cNvPr id="630" name="Google Shape;630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44</a:t>
            </a:fld>
            <a:endParaRPr/>
          </a:p>
        </p:txBody>
      </p:sp>
      <p:pic>
        <p:nvPicPr>
          <p:cNvPr id="631" name="Google Shape;631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737" y="2378300"/>
            <a:ext cx="8006525" cy="267852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59"/>
          <p:cNvSpPr/>
          <p:nvPr/>
        </p:nvSpPr>
        <p:spPr>
          <a:xfrm>
            <a:off x="1707950" y="1386935"/>
            <a:ext cx="540600" cy="572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59"/>
          <p:cNvSpPr/>
          <p:nvPr/>
        </p:nvSpPr>
        <p:spPr>
          <a:xfrm>
            <a:off x="5795100" y="1386924"/>
            <a:ext cx="540600" cy="572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59"/>
          <p:cNvSpPr txBox="1"/>
          <p:nvPr/>
        </p:nvSpPr>
        <p:spPr>
          <a:xfrm>
            <a:off x="466099" y="1953538"/>
            <a:ext cx="302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Resistivity model (ρ)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35" name="Google Shape;635;p59"/>
          <p:cNvSpPr txBox="1"/>
          <p:nvPr/>
        </p:nvSpPr>
        <p:spPr>
          <a:xfrm>
            <a:off x="4680448" y="1935790"/>
            <a:ext cx="276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Chargeability model (η)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36" name="Google Shape;636;p59"/>
          <p:cNvSpPr txBox="1"/>
          <p:nvPr/>
        </p:nvSpPr>
        <p:spPr>
          <a:xfrm>
            <a:off x="568724" y="908688"/>
            <a:ext cx="302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DC data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37" name="Google Shape;637;p59"/>
          <p:cNvSpPr txBox="1"/>
          <p:nvPr/>
        </p:nvSpPr>
        <p:spPr>
          <a:xfrm>
            <a:off x="4783073" y="890940"/>
            <a:ext cx="276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IP data 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Interpretation</a:t>
            </a:r>
            <a:endParaRPr/>
          </a:p>
        </p:txBody>
      </p:sp>
      <p:sp>
        <p:nvSpPr>
          <p:cNvPr id="643" name="Google Shape;643;p60"/>
          <p:cNvSpPr txBox="1">
            <a:spLocks noGrp="1"/>
          </p:cNvSpPr>
          <p:nvPr>
            <p:ph type="body" idx="1"/>
          </p:nvPr>
        </p:nvSpPr>
        <p:spPr>
          <a:xfrm>
            <a:off x="5650500" y="1525250"/>
            <a:ext cx="3442200" cy="32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/>
              <a:t>A: Surprise creek                          (low σ, low η)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  <p:sp>
        <p:nvSpPr>
          <p:cNvPr id="644" name="Google Shape;644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45</a:t>
            </a:fld>
            <a:endParaRPr/>
          </a:p>
        </p:txBody>
      </p:sp>
      <p:pic>
        <p:nvPicPr>
          <p:cNvPr id="645" name="Google Shape;645;p60" descr="../../../_images/MtIsa_3D_Model_Inter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774" y="1217525"/>
            <a:ext cx="5383726" cy="430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60"/>
          <p:cNvPicPr preferRelativeResize="0"/>
          <p:nvPr/>
        </p:nvPicPr>
        <p:blipFill rotWithShape="1">
          <a:blip r:embed="rId4">
            <a:alphaModFix/>
          </a:blip>
          <a:srcRect b="43706"/>
          <a:stretch/>
        </p:blipFill>
        <p:spPr>
          <a:xfrm>
            <a:off x="3222225" y="292637"/>
            <a:ext cx="2744250" cy="95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60"/>
          <p:cNvPicPr preferRelativeResize="0"/>
          <p:nvPr/>
        </p:nvPicPr>
        <p:blipFill rotWithShape="1">
          <a:blip r:embed="rId4">
            <a:alphaModFix/>
          </a:blip>
          <a:srcRect t="57540"/>
          <a:stretch/>
        </p:blipFill>
        <p:spPr>
          <a:xfrm>
            <a:off x="6017475" y="400674"/>
            <a:ext cx="3003675" cy="79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Interpretation</a:t>
            </a:r>
            <a:endParaRPr/>
          </a:p>
        </p:txBody>
      </p:sp>
      <p:sp>
        <p:nvSpPr>
          <p:cNvPr id="653" name="Google Shape;653;p61"/>
          <p:cNvSpPr txBox="1">
            <a:spLocks noGrp="1"/>
          </p:cNvSpPr>
          <p:nvPr>
            <p:ph type="body" idx="1"/>
          </p:nvPr>
        </p:nvSpPr>
        <p:spPr>
          <a:xfrm>
            <a:off x="5650500" y="1525250"/>
            <a:ext cx="3442200" cy="32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A: Surprise creek                          (low σ, low η)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B: Moondarra, Native Bee siltstones                        (moderate σ, low η)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  <p:sp>
        <p:nvSpPr>
          <p:cNvPr id="654" name="Google Shape;654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46</a:t>
            </a:fld>
            <a:endParaRPr/>
          </a:p>
        </p:txBody>
      </p:sp>
      <p:pic>
        <p:nvPicPr>
          <p:cNvPr id="655" name="Google Shape;655;p61" descr="../../../_images/MtIsa_3D_Model_Inter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774" y="1217525"/>
            <a:ext cx="5383726" cy="430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61"/>
          <p:cNvPicPr preferRelativeResize="0"/>
          <p:nvPr/>
        </p:nvPicPr>
        <p:blipFill rotWithShape="1">
          <a:blip r:embed="rId4">
            <a:alphaModFix/>
          </a:blip>
          <a:srcRect b="43706"/>
          <a:stretch/>
        </p:blipFill>
        <p:spPr>
          <a:xfrm>
            <a:off x="3222225" y="292637"/>
            <a:ext cx="2744250" cy="95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61"/>
          <p:cNvPicPr preferRelativeResize="0"/>
          <p:nvPr/>
        </p:nvPicPr>
        <p:blipFill rotWithShape="1">
          <a:blip r:embed="rId4">
            <a:alphaModFix/>
          </a:blip>
          <a:srcRect t="57540"/>
          <a:stretch/>
        </p:blipFill>
        <p:spPr>
          <a:xfrm>
            <a:off x="6017475" y="400674"/>
            <a:ext cx="3003675" cy="79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Interpretation</a:t>
            </a:r>
            <a:endParaRPr/>
          </a:p>
        </p:txBody>
      </p:sp>
      <p:sp>
        <p:nvSpPr>
          <p:cNvPr id="663" name="Google Shape;663;p62"/>
          <p:cNvSpPr txBox="1">
            <a:spLocks noGrp="1"/>
          </p:cNvSpPr>
          <p:nvPr>
            <p:ph type="body" idx="1"/>
          </p:nvPr>
        </p:nvSpPr>
        <p:spPr>
          <a:xfrm>
            <a:off x="5650500" y="1525250"/>
            <a:ext cx="3442200" cy="32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A: Surprise creek                          (low σ, low η)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B: Moondarra, Native Bee siltstones                        (moderate σ, low η)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C and D: Breakaway shales        (high σ, low η)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  <p:sp>
        <p:nvSpPr>
          <p:cNvPr id="664" name="Google Shape;664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47</a:t>
            </a:fld>
            <a:endParaRPr/>
          </a:p>
        </p:txBody>
      </p:sp>
      <p:pic>
        <p:nvPicPr>
          <p:cNvPr id="665" name="Google Shape;665;p62" descr="../../../_images/MtIsa_3D_Model_Inter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774" y="1217525"/>
            <a:ext cx="5383726" cy="430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62"/>
          <p:cNvPicPr preferRelativeResize="0"/>
          <p:nvPr/>
        </p:nvPicPr>
        <p:blipFill rotWithShape="1">
          <a:blip r:embed="rId4">
            <a:alphaModFix/>
          </a:blip>
          <a:srcRect b="43706"/>
          <a:stretch/>
        </p:blipFill>
        <p:spPr>
          <a:xfrm>
            <a:off x="3222225" y="292637"/>
            <a:ext cx="2744250" cy="95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62"/>
          <p:cNvPicPr preferRelativeResize="0"/>
          <p:nvPr/>
        </p:nvPicPr>
        <p:blipFill rotWithShape="1">
          <a:blip r:embed="rId4">
            <a:alphaModFix/>
          </a:blip>
          <a:srcRect t="57540"/>
          <a:stretch/>
        </p:blipFill>
        <p:spPr>
          <a:xfrm>
            <a:off x="6017475" y="400674"/>
            <a:ext cx="3003675" cy="79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6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Interpretation</a:t>
            </a:r>
            <a:endParaRPr/>
          </a:p>
        </p:txBody>
      </p:sp>
      <p:sp>
        <p:nvSpPr>
          <p:cNvPr id="673" name="Google Shape;673;p63"/>
          <p:cNvSpPr txBox="1">
            <a:spLocks noGrp="1"/>
          </p:cNvSpPr>
          <p:nvPr>
            <p:ph type="body" idx="1"/>
          </p:nvPr>
        </p:nvSpPr>
        <p:spPr>
          <a:xfrm>
            <a:off x="5650500" y="1525250"/>
            <a:ext cx="3442200" cy="32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A: Surprise creek                          (low σ, low η)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B: Moondarra, Native Bee siltstones                        (moderate σ, low η)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C and D: Breakaway shales        (high σ, low η)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E and F: Mt. Novit horizon           (high σ, high η) 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  <p:sp>
        <p:nvSpPr>
          <p:cNvPr id="674" name="Google Shape;674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48</a:t>
            </a:fld>
            <a:endParaRPr/>
          </a:p>
        </p:txBody>
      </p:sp>
      <p:pic>
        <p:nvPicPr>
          <p:cNvPr id="675" name="Google Shape;675;p63" descr="../../../_images/MtIsa_3D_Model_Inter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774" y="1217525"/>
            <a:ext cx="5383726" cy="430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63"/>
          <p:cNvPicPr preferRelativeResize="0"/>
          <p:nvPr/>
        </p:nvPicPr>
        <p:blipFill rotWithShape="1">
          <a:blip r:embed="rId4">
            <a:alphaModFix/>
          </a:blip>
          <a:srcRect b="43706"/>
          <a:stretch/>
        </p:blipFill>
        <p:spPr>
          <a:xfrm>
            <a:off x="3222225" y="292637"/>
            <a:ext cx="2744250" cy="95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63"/>
          <p:cNvPicPr preferRelativeResize="0"/>
          <p:nvPr/>
        </p:nvPicPr>
        <p:blipFill rotWithShape="1">
          <a:blip r:embed="rId4">
            <a:alphaModFix/>
          </a:blip>
          <a:srcRect t="57540"/>
          <a:stretch/>
        </p:blipFill>
        <p:spPr>
          <a:xfrm>
            <a:off x="6017475" y="400674"/>
            <a:ext cx="3003675" cy="79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6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Interpretation</a:t>
            </a:r>
            <a:endParaRPr/>
          </a:p>
        </p:txBody>
      </p:sp>
      <p:sp>
        <p:nvSpPr>
          <p:cNvPr id="683" name="Google Shape;683;p64"/>
          <p:cNvSpPr txBox="1">
            <a:spLocks noGrp="1"/>
          </p:cNvSpPr>
          <p:nvPr>
            <p:ph type="body" idx="1"/>
          </p:nvPr>
        </p:nvSpPr>
        <p:spPr>
          <a:xfrm>
            <a:off x="5650500" y="1525250"/>
            <a:ext cx="3442200" cy="32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A: Surprise creek                          (low σ, low η)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B: Moondarra, Native Bee siltstones                        (moderate σ, low η)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C and D: Breakaway shales        (high σ, low η)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E and F: Mt. Novit horizon           (high σ, high η) 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G: Possible mineralization            (high σ, high η)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  <p:sp>
        <p:nvSpPr>
          <p:cNvPr id="684" name="Google Shape;684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49</a:t>
            </a:fld>
            <a:endParaRPr/>
          </a:p>
        </p:txBody>
      </p:sp>
      <p:pic>
        <p:nvPicPr>
          <p:cNvPr id="685" name="Google Shape;685;p64" descr="../../../_images/MtIsa_3D_Model_Inter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774" y="1217525"/>
            <a:ext cx="5383726" cy="430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64"/>
          <p:cNvPicPr preferRelativeResize="0"/>
          <p:nvPr/>
        </p:nvPicPr>
        <p:blipFill rotWithShape="1">
          <a:blip r:embed="rId4">
            <a:alphaModFix/>
          </a:blip>
          <a:srcRect b="43706"/>
          <a:stretch/>
        </p:blipFill>
        <p:spPr>
          <a:xfrm>
            <a:off x="3222225" y="292637"/>
            <a:ext cx="2744250" cy="95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64"/>
          <p:cNvPicPr preferRelativeResize="0"/>
          <p:nvPr/>
        </p:nvPicPr>
        <p:blipFill rotWithShape="1">
          <a:blip r:embed="rId4">
            <a:alphaModFix/>
          </a:blip>
          <a:srcRect t="57540"/>
          <a:stretch/>
        </p:blipFill>
        <p:spPr>
          <a:xfrm>
            <a:off x="6017475" y="400674"/>
            <a:ext cx="3003675" cy="79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19"/>
          <p:cNvGrpSpPr/>
          <p:nvPr/>
        </p:nvGrpSpPr>
        <p:grpSpPr>
          <a:xfrm>
            <a:off x="1177290" y="0"/>
            <a:ext cx="7520850" cy="5143500"/>
            <a:chOff x="1569720" y="0"/>
            <a:chExt cx="10027800" cy="6858000"/>
          </a:xfrm>
        </p:grpSpPr>
        <p:grpSp>
          <p:nvGrpSpPr>
            <p:cNvPr id="113" name="Google Shape;113;p19"/>
            <p:cNvGrpSpPr/>
            <p:nvPr/>
          </p:nvGrpSpPr>
          <p:grpSpPr>
            <a:xfrm>
              <a:off x="1569720" y="0"/>
              <a:ext cx="10027800" cy="6858000"/>
              <a:chOff x="1569720" y="0"/>
              <a:chExt cx="10027800" cy="6858000"/>
            </a:xfrm>
          </p:grpSpPr>
          <p:pic>
            <p:nvPicPr>
              <p:cNvPr id="114" name="Google Shape;114;p19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569720" y="0"/>
                <a:ext cx="9144000" cy="685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5" name="Google Shape;115;p19"/>
              <p:cNvSpPr txBox="1"/>
              <p:nvPr/>
            </p:nvSpPr>
            <p:spPr>
              <a:xfrm>
                <a:off x="9646920" y="3107174"/>
                <a:ext cx="1950600" cy="37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400">
                    <a:solidFill>
                      <a:schemeClr val="dk1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Bedrock</a:t>
                </a:r>
                <a:endParaRPr sz="1100"/>
              </a:p>
            </p:txBody>
          </p:sp>
          <p:cxnSp>
            <p:nvCxnSpPr>
              <p:cNvPr id="116" name="Google Shape;116;p19"/>
              <p:cNvCxnSpPr/>
              <p:nvPr/>
            </p:nvCxnSpPr>
            <p:spPr>
              <a:xfrm flipH="1">
                <a:off x="9342220" y="3291840"/>
                <a:ext cx="279300" cy="137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2060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sp>
            <p:nvSpPr>
              <p:cNvPr id="117" name="Google Shape;117;p19"/>
              <p:cNvSpPr txBox="1"/>
              <p:nvPr/>
            </p:nvSpPr>
            <p:spPr>
              <a:xfrm>
                <a:off x="5542280" y="3154795"/>
                <a:ext cx="1950600" cy="37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400">
                    <a:solidFill>
                      <a:schemeClr val="lt1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Surficial soils</a:t>
                </a:r>
                <a:endParaRPr sz="1100"/>
              </a:p>
            </p:txBody>
          </p:sp>
          <p:sp>
            <p:nvSpPr>
              <p:cNvPr id="118" name="Google Shape;118;p19"/>
              <p:cNvSpPr txBox="1"/>
              <p:nvPr/>
            </p:nvSpPr>
            <p:spPr>
              <a:xfrm>
                <a:off x="8930114" y="2066198"/>
                <a:ext cx="1950600" cy="37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400">
                    <a:solidFill>
                      <a:schemeClr val="dk1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Faults</a:t>
                </a:r>
                <a:endParaRPr sz="1100"/>
              </a:p>
            </p:txBody>
          </p:sp>
          <p:cxnSp>
            <p:nvCxnSpPr>
              <p:cNvPr id="119" name="Google Shape;119;p19"/>
              <p:cNvCxnSpPr/>
              <p:nvPr/>
            </p:nvCxnSpPr>
            <p:spPr>
              <a:xfrm flipH="1">
                <a:off x="9011820" y="2731101"/>
                <a:ext cx="330300" cy="79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0" name="Google Shape;120;p19"/>
              <p:cNvCxnSpPr/>
              <p:nvPr/>
            </p:nvCxnSpPr>
            <p:spPr>
              <a:xfrm flipH="1">
                <a:off x="8732420" y="2895327"/>
                <a:ext cx="330300" cy="79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1" name="Google Shape;121;p19"/>
              <p:cNvCxnSpPr/>
              <p:nvPr/>
            </p:nvCxnSpPr>
            <p:spPr>
              <a:xfrm flipH="1">
                <a:off x="8585100" y="2895327"/>
                <a:ext cx="330300" cy="79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122" name="Google Shape;122;p19"/>
            <p:cNvSpPr/>
            <p:nvPr/>
          </p:nvSpPr>
          <p:spPr>
            <a:xfrm>
              <a:off x="4088295" y="5660443"/>
              <a:ext cx="6520200" cy="1133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" name="Google Shape;123;p19"/>
          <p:cNvSpPr txBox="1">
            <a:spLocks noGrp="1"/>
          </p:cNvSpPr>
          <p:nvPr>
            <p:ph type="sldNum" idx="12"/>
          </p:nvPr>
        </p:nvSpPr>
        <p:spPr>
          <a:xfrm>
            <a:off x="6354343" y="3497413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273925" y="203625"/>
            <a:ext cx="86322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2142"/>
              <a:buFont typeface="Helvetica Neue Light"/>
              <a:buNone/>
            </a:pPr>
            <a:r>
              <a:rPr lang="en-GB"/>
              <a:t>connecting geology and geophysics: why invert data? </a:t>
            </a:r>
            <a:endParaRPr/>
          </a:p>
        </p:txBody>
      </p:sp>
      <p:cxnSp>
        <p:nvCxnSpPr>
          <p:cNvPr id="125" name="Google Shape;125;p19"/>
          <p:cNvCxnSpPr/>
          <p:nvPr/>
        </p:nvCxnSpPr>
        <p:spPr>
          <a:xfrm>
            <a:off x="1744883" y="3047035"/>
            <a:ext cx="2491500" cy="1328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stealth" w="med" len="med"/>
            <a:tailEnd type="stealth" w="med" len="med"/>
          </a:ln>
        </p:spPr>
      </p:cxnSp>
      <p:cxnSp>
        <p:nvCxnSpPr>
          <p:cNvPr id="126" name="Google Shape;126;p19"/>
          <p:cNvCxnSpPr/>
          <p:nvPr/>
        </p:nvCxnSpPr>
        <p:spPr>
          <a:xfrm rot="10800000" flipH="1">
            <a:off x="4870747" y="3223903"/>
            <a:ext cx="2307300" cy="123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stealth" w="med" len="med"/>
            <a:tailEnd type="stealth" w="med" len="med"/>
          </a:ln>
        </p:spPr>
      </p:cxnSp>
      <p:sp>
        <p:nvSpPr>
          <p:cNvPr id="127" name="Google Shape;127;p19"/>
          <p:cNvSpPr txBox="1"/>
          <p:nvPr/>
        </p:nvSpPr>
        <p:spPr>
          <a:xfrm rot="1800485">
            <a:off x="2194261" y="3769561"/>
            <a:ext cx="996357" cy="28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20 km</a:t>
            </a:r>
            <a:endParaRPr sz="1100"/>
          </a:p>
        </p:txBody>
      </p:sp>
      <p:sp>
        <p:nvSpPr>
          <p:cNvPr id="128" name="Google Shape;128;p19"/>
          <p:cNvSpPr txBox="1"/>
          <p:nvPr/>
        </p:nvSpPr>
        <p:spPr>
          <a:xfrm rot="-1799588">
            <a:off x="6009783" y="3796077"/>
            <a:ext cx="996207" cy="28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20 km</a:t>
            </a:r>
            <a:endParaRPr sz="1100"/>
          </a:p>
        </p:txBody>
      </p:sp>
      <p:pic>
        <p:nvPicPr>
          <p:cNvPr id="129" name="Google Shape;12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03004" y="4536228"/>
            <a:ext cx="1295227" cy="40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 descr="Log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59435" y="4050881"/>
            <a:ext cx="1123304" cy="56165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/>
          <p:nvPr/>
        </p:nvSpPr>
        <p:spPr>
          <a:xfrm>
            <a:off x="49678" y="4738052"/>
            <a:ext cx="26961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Example from Seogi Kang </a:t>
            </a:r>
            <a:endParaRPr sz="11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6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Mt. Isa: Synthesis </a:t>
            </a:r>
            <a:endParaRPr/>
          </a:p>
        </p:txBody>
      </p:sp>
      <p:sp>
        <p:nvSpPr>
          <p:cNvPr id="693" name="Google Shape;693;p65"/>
          <p:cNvSpPr txBox="1">
            <a:spLocks noGrp="1"/>
          </p:cNvSpPr>
          <p:nvPr>
            <p:ph type="body" idx="1"/>
          </p:nvPr>
        </p:nvSpPr>
        <p:spPr>
          <a:xfrm>
            <a:off x="5005525" y="1277225"/>
            <a:ext cx="3826800" cy="27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Chargeability delineates region of interest from background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Mt. Novit horizon is chargeable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Chargeability delineates Breakaway shale (high σ, low η) from mineralization (high σ, high η)</a:t>
            </a:r>
            <a:endParaRPr/>
          </a:p>
        </p:txBody>
      </p:sp>
      <p:sp>
        <p:nvSpPr>
          <p:cNvPr id="694" name="Google Shape;694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50</a:t>
            </a:fld>
            <a:endParaRPr/>
          </a:p>
        </p:txBody>
      </p:sp>
      <p:pic>
        <p:nvPicPr>
          <p:cNvPr id="695" name="Google Shape;695;p65" descr="../../../_images/MtIsa_3D_Model_Inter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942825"/>
            <a:ext cx="4532630" cy="3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701" name="Google Shape;701;p66"/>
          <p:cNvSpPr txBox="1">
            <a:spLocks noGrp="1"/>
          </p:cNvSpPr>
          <p:nvPr>
            <p:ph type="body" idx="1"/>
          </p:nvPr>
        </p:nvSpPr>
        <p:spPr>
          <a:xfrm>
            <a:off x="311700" y="942825"/>
            <a:ext cx="4497600" cy="3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Inversions are a tool for estimating physical property models from geophysical data 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Iterative process, requires assessing, updating assumptions and parameter choices 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-GB"/>
              <a:t>Constrain with prior knowledge, additional data </a:t>
            </a:r>
            <a:endParaRPr/>
          </a:p>
        </p:txBody>
      </p:sp>
      <p:sp>
        <p:nvSpPr>
          <p:cNvPr id="702" name="Google Shape;702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51</a:t>
            </a:fld>
            <a:endParaRPr/>
          </a:p>
        </p:txBody>
      </p:sp>
      <p:grpSp>
        <p:nvGrpSpPr>
          <p:cNvPr id="703" name="Google Shape;703;p66"/>
          <p:cNvGrpSpPr/>
          <p:nvPr/>
        </p:nvGrpSpPr>
        <p:grpSpPr>
          <a:xfrm>
            <a:off x="4902199" y="1181107"/>
            <a:ext cx="3733766" cy="2781291"/>
            <a:chOff x="6287910" y="1691809"/>
            <a:chExt cx="4978355" cy="3708388"/>
          </a:xfrm>
        </p:grpSpPr>
        <p:sp>
          <p:nvSpPr>
            <p:cNvPr id="704" name="Google Shape;704;p66"/>
            <p:cNvSpPr/>
            <p:nvPr/>
          </p:nvSpPr>
          <p:spPr>
            <a:xfrm>
              <a:off x="6287910" y="3198875"/>
              <a:ext cx="2037600" cy="852300"/>
            </a:xfrm>
            <a:prstGeom prst="roundRect">
              <a:avLst>
                <a:gd name="adj" fmla="val 0"/>
              </a:avLst>
            </a:prstGeom>
            <a:solidFill>
              <a:srgbClr val="D8E2F3"/>
            </a:solidFill>
            <a:ln w="12700" cap="flat" cmpd="sng">
              <a:solidFill>
                <a:srgbClr val="1F386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solidFill>
                    <a:schemeClr val="dk1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Geophysical 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solidFill>
                    <a:schemeClr val="dk1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data</a:t>
              </a:r>
              <a:endParaRPr sz="1100"/>
            </a:p>
          </p:txBody>
        </p:sp>
        <p:sp>
          <p:nvSpPr>
            <p:cNvPr id="705" name="Google Shape;705;p66"/>
            <p:cNvSpPr/>
            <p:nvPr/>
          </p:nvSpPr>
          <p:spPr>
            <a:xfrm>
              <a:off x="9228665" y="1691809"/>
              <a:ext cx="2037600" cy="852300"/>
            </a:xfrm>
            <a:prstGeom prst="roundRect">
              <a:avLst>
                <a:gd name="adj" fmla="val 0"/>
              </a:avLst>
            </a:prstGeom>
            <a:solidFill>
              <a:srgbClr val="D8E2F3"/>
            </a:solidFill>
            <a:ln w="12700" cap="flat" cmpd="sng">
              <a:solidFill>
                <a:srgbClr val="1F386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solidFill>
                    <a:schemeClr val="dk1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Prior information</a:t>
              </a:r>
              <a:endParaRPr sz="1100"/>
            </a:p>
          </p:txBody>
        </p:sp>
        <p:sp>
          <p:nvSpPr>
            <p:cNvPr id="706" name="Google Shape;706;p66"/>
            <p:cNvSpPr/>
            <p:nvPr/>
          </p:nvSpPr>
          <p:spPr>
            <a:xfrm>
              <a:off x="9228665" y="3198875"/>
              <a:ext cx="2037600" cy="852300"/>
            </a:xfrm>
            <a:prstGeom prst="roundRect">
              <a:avLst>
                <a:gd name="adj" fmla="val 0"/>
              </a:avLst>
            </a:prstGeom>
            <a:solidFill>
              <a:srgbClr val="D8E2F3"/>
            </a:solidFill>
            <a:ln w="12700" cap="flat" cmpd="sng">
              <a:solidFill>
                <a:srgbClr val="1F386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solidFill>
                    <a:schemeClr val="dk1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Inversion</a:t>
              </a:r>
              <a:endParaRPr sz="1100"/>
            </a:p>
          </p:txBody>
        </p:sp>
        <p:sp>
          <p:nvSpPr>
            <p:cNvPr id="707" name="Google Shape;707;p66"/>
            <p:cNvSpPr/>
            <p:nvPr/>
          </p:nvSpPr>
          <p:spPr>
            <a:xfrm>
              <a:off x="9228665" y="4547897"/>
              <a:ext cx="2037600" cy="852300"/>
            </a:xfrm>
            <a:prstGeom prst="roundRect">
              <a:avLst>
                <a:gd name="adj" fmla="val 0"/>
              </a:avLst>
            </a:prstGeom>
            <a:solidFill>
              <a:srgbClr val="D8E2F3"/>
            </a:solidFill>
            <a:ln w="12700" cap="flat" cmpd="sng">
              <a:solidFill>
                <a:srgbClr val="1F386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solidFill>
                    <a:schemeClr val="dk1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Physical property model</a:t>
              </a:r>
              <a:endParaRPr sz="1100"/>
            </a:p>
          </p:txBody>
        </p:sp>
        <p:cxnSp>
          <p:nvCxnSpPr>
            <p:cNvPr id="708" name="Google Shape;708;p66"/>
            <p:cNvCxnSpPr>
              <a:stCxn id="704" idx="3"/>
              <a:endCxn id="706" idx="1"/>
            </p:cNvCxnSpPr>
            <p:nvPr/>
          </p:nvCxnSpPr>
          <p:spPr>
            <a:xfrm>
              <a:off x="8325510" y="3625025"/>
              <a:ext cx="903300" cy="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  <p:cxnSp>
          <p:nvCxnSpPr>
            <p:cNvPr id="709" name="Google Shape;709;p66"/>
            <p:cNvCxnSpPr>
              <a:endCxn id="706" idx="0"/>
            </p:cNvCxnSpPr>
            <p:nvPr/>
          </p:nvCxnSpPr>
          <p:spPr>
            <a:xfrm>
              <a:off x="10247465" y="2543975"/>
              <a:ext cx="0" cy="6549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  <p:cxnSp>
          <p:nvCxnSpPr>
            <p:cNvPr id="710" name="Google Shape;710;p66"/>
            <p:cNvCxnSpPr>
              <a:endCxn id="707" idx="0"/>
            </p:cNvCxnSpPr>
            <p:nvPr/>
          </p:nvCxnSpPr>
          <p:spPr>
            <a:xfrm>
              <a:off x="10247465" y="4076897"/>
              <a:ext cx="0" cy="4710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7"/>
          <p:cNvSpPr txBox="1">
            <a:spLocks noGrp="1"/>
          </p:cNvSpPr>
          <p:nvPr>
            <p:ph type="body" idx="1"/>
          </p:nvPr>
        </p:nvSpPr>
        <p:spPr>
          <a:xfrm>
            <a:off x="311700" y="942825"/>
            <a:ext cx="4260300" cy="39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Inversions require ability to: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simulate equations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design model norm, data misfit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perform optimization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experiment with new ideas!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open source project for simulation and inversion of geophysical data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collaborative, community driven </a:t>
            </a:r>
            <a:endParaRPr/>
          </a:p>
        </p:txBody>
      </p:sp>
      <p:sp>
        <p:nvSpPr>
          <p:cNvPr id="716" name="Google Shape;716;p6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role of open-source tools </a:t>
            </a:r>
            <a:endParaRPr/>
          </a:p>
        </p:txBody>
      </p:sp>
      <p:sp>
        <p:nvSpPr>
          <p:cNvPr id="717" name="Google Shape;717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52</a:t>
            </a:fld>
            <a:endParaRPr/>
          </a:p>
        </p:txBody>
      </p:sp>
      <p:pic>
        <p:nvPicPr>
          <p:cNvPr id="718" name="Google Shape;71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022198"/>
            <a:ext cx="1900550" cy="681807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67"/>
          <p:cNvSpPr txBox="1"/>
          <p:nvPr/>
        </p:nvSpPr>
        <p:spPr>
          <a:xfrm>
            <a:off x="6600200" y="4595925"/>
            <a:ext cx="2219100" cy="8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u="sng">
                <a:solidFill>
                  <a:srgbClr val="0097A7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https://simpeg.xyz</a:t>
            </a:r>
            <a:r>
              <a:rPr lang="en-GB" sz="180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80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20" name="Google Shape;720;p67"/>
          <p:cNvPicPr preferRelativeResize="0"/>
          <p:nvPr/>
        </p:nvPicPr>
        <p:blipFill rotWithShape="1">
          <a:blip r:embed="rId5">
            <a:alphaModFix/>
          </a:blip>
          <a:srcRect l="1408" t="1378" r="2131" b="2254"/>
          <a:stretch/>
        </p:blipFill>
        <p:spPr>
          <a:xfrm>
            <a:off x="5210950" y="122925"/>
            <a:ext cx="3735699" cy="444601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8050" y="2373499"/>
            <a:ext cx="3103101" cy="2327326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53</a:t>
            </a:fld>
            <a:endParaRPr/>
          </a:p>
        </p:txBody>
      </p:sp>
      <p:sp>
        <p:nvSpPr>
          <p:cNvPr id="727" name="Google Shape;727;p68"/>
          <p:cNvSpPr txBox="1">
            <a:spLocks noGrp="1"/>
          </p:cNvSpPr>
          <p:nvPr>
            <p:ph type="body" idx="1"/>
          </p:nvPr>
        </p:nvSpPr>
        <p:spPr>
          <a:xfrm>
            <a:off x="152400" y="1181575"/>
            <a:ext cx="22899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https://geosci.xyz</a:t>
            </a:r>
            <a:r>
              <a:rPr lang="en-GB"/>
              <a:t> </a:t>
            </a:r>
            <a:endParaRPr/>
          </a:p>
        </p:txBody>
      </p:sp>
      <p:pic>
        <p:nvPicPr>
          <p:cNvPr id="728" name="Google Shape;728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742700"/>
            <a:ext cx="2909399" cy="218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68"/>
          <p:cNvPicPr preferRelativeResize="0"/>
          <p:nvPr/>
        </p:nvPicPr>
        <p:blipFill rotWithShape="1">
          <a:blip r:embed="rId6">
            <a:alphaModFix/>
          </a:blip>
          <a:srcRect b="3100"/>
          <a:stretch/>
        </p:blipFill>
        <p:spPr>
          <a:xfrm>
            <a:off x="5861175" y="834800"/>
            <a:ext cx="3216849" cy="204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73600" y="1154887"/>
            <a:ext cx="3216849" cy="2833743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68"/>
          <p:cNvSpPr txBox="1">
            <a:spLocks noGrp="1"/>
          </p:cNvSpPr>
          <p:nvPr>
            <p:ph type="body" idx="1"/>
          </p:nvPr>
        </p:nvSpPr>
        <p:spPr>
          <a:xfrm>
            <a:off x="7347000" y="2449700"/>
            <a:ext cx="17934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000000"/>
                </a:solidFill>
              </a:rPr>
              <a:t>undergrad at UBC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32" name="Google Shape;732;p68"/>
          <p:cNvSpPr txBox="1">
            <a:spLocks noGrp="1"/>
          </p:cNvSpPr>
          <p:nvPr>
            <p:ph type="body" idx="1"/>
          </p:nvPr>
        </p:nvSpPr>
        <p:spPr>
          <a:xfrm>
            <a:off x="152400" y="3924750"/>
            <a:ext cx="29583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electromagnetics course: 26 locations worldwide</a:t>
            </a:r>
            <a:endParaRPr/>
          </a:p>
        </p:txBody>
      </p:sp>
      <p:pic>
        <p:nvPicPr>
          <p:cNvPr id="733" name="Google Shape;733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20630" y="441621"/>
            <a:ext cx="112337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6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               open educational resources</a:t>
            </a:r>
            <a:endParaRPr/>
          </a:p>
        </p:txBody>
      </p:sp>
      <p:pic>
        <p:nvPicPr>
          <p:cNvPr id="735" name="Google Shape;735;p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2100" y="237176"/>
            <a:ext cx="2589997" cy="91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6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44900" y="2635250"/>
            <a:ext cx="2756066" cy="23273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69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 </a:t>
            </a:r>
            <a:endParaRPr/>
          </a:p>
        </p:txBody>
      </p:sp>
      <p:sp>
        <p:nvSpPr>
          <p:cNvPr id="742" name="Google Shape;742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54</a:t>
            </a:fld>
            <a:endParaRPr/>
          </a:p>
        </p:txBody>
      </p:sp>
      <p:pic>
        <p:nvPicPr>
          <p:cNvPr id="743" name="Google Shape;74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2450" y="1247300"/>
            <a:ext cx="4572974" cy="264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69"/>
          <p:cNvPicPr preferRelativeResize="0"/>
          <p:nvPr/>
        </p:nvPicPr>
        <p:blipFill rotWithShape="1">
          <a:blip r:embed="rId4">
            <a:alphaModFix/>
          </a:blip>
          <a:srcRect l="23238" t="9423" r="23216" b="7623"/>
          <a:stretch/>
        </p:blipFill>
        <p:spPr>
          <a:xfrm>
            <a:off x="575973" y="3314175"/>
            <a:ext cx="300255" cy="244201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69"/>
          <p:cNvSpPr txBox="1"/>
          <p:nvPr/>
        </p:nvSpPr>
        <p:spPr>
          <a:xfrm>
            <a:off x="1069500" y="3224775"/>
            <a:ext cx="22548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u="sng">
                <a:solidFill>
                  <a:srgbClr val="0097A7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lheagy@eoas.ubc.ca</a:t>
            </a:r>
            <a:endParaRPr sz="180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46" name="Google Shape;746;p69"/>
          <p:cNvSpPr txBox="1"/>
          <p:nvPr/>
        </p:nvSpPr>
        <p:spPr>
          <a:xfrm>
            <a:off x="1069513" y="2596688"/>
            <a:ext cx="1735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u="sng">
                <a:solidFill>
                  <a:srgbClr val="0097A7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simpeg.xyz </a:t>
            </a:r>
            <a:endParaRPr sz="180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47" name="Google Shape;747;p69"/>
          <p:cNvPicPr preferRelativeResize="0"/>
          <p:nvPr/>
        </p:nvPicPr>
        <p:blipFill rotWithShape="1">
          <a:blip r:embed="rId7">
            <a:alphaModFix/>
          </a:blip>
          <a:srcRect r="68389"/>
          <a:stretch/>
        </p:blipFill>
        <p:spPr>
          <a:xfrm>
            <a:off x="403737" y="2488663"/>
            <a:ext cx="548700" cy="62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1750" y="1884650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69"/>
          <p:cNvSpPr txBox="1"/>
          <p:nvPr/>
        </p:nvSpPr>
        <p:spPr>
          <a:xfrm>
            <a:off x="1069513" y="1939163"/>
            <a:ext cx="1735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u="sng">
                <a:solidFill>
                  <a:srgbClr val="0097A7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geosci.xyz </a:t>
            </a:r>
            <a:endParaRPr sz="180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233775" y="219475"/>
            <a:ext cx="89103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 Light"/>
              <a:buNone/>
            </a:pPr>
            <a:r>
              <a:rPr lang="en-GB"/>
              <a:t>Measured magnetic data at I=90, D=0 (Magnetic pole)</a:t>
            </a:r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sldNum" idx="12"/>
          </p:nvPr>
        </p:nvSpPr>
        <p:spPr>
          <a:xfrm>
            <a:off x="6354343" y="3497413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pic>
        <p:nvPicPr>
          <p:cNvPr id="138" name="Google Shape;13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57196" y="2678672"/>
            <a:ext cx="3189614" cy="2181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7192" y="891130"/>
            <a:ext cx="4807744" cy="402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58488" y="1080420"/>
            <a:ext cx="2018480" cy="1802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>
            <a:spLocks noGrp="1"/>
          </p:cNvSpPr>
          <p:nvPr>
            <p:ph type="title"/>
          </p:nvPr>
        </p:nvSpPr>
        <p:spPr>
          <a:xfrm>
            <a:off x="233775" y="219475"/>
            <a:ext cx="85131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 Light"/>
              <a:buNone/>
            </a:pPr>
            <a:r>
              <a:rPr lang="en-GB"/>
              <a:t>Measured magnetic data at I=66, D=-6 (California)</a:t>
            </a:r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ldNum" idx="12"/>
          </p:nvPr>
        </p:nvSpPr>
        <p:spPr>
          <a:xfrm>
            <a:off x="6354343" y="3497413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pic>
        <p:nvPicPr>
          <p:cNvPr id="147" name="Google Shape;147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081" y="891130"/>
            <a:ext cx="4814888" cy="402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57196" y="2678672"/>
            <a:ext cx="3189614" cy="2181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58488" y="1080420"/>
            <a:ext cx="2018480" cy="1802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>
            <a:spLocks noGrp="1"/>
          </p:cNvSpPr>
          <p:nvPr>
            <p:ph type="title"/>
          </p:nvPr>
        </p:nvSpPr>
        <p:spPr>
          <a:xfrm>
            <a:off x="233775" y="219475"/>
            <a:ext cx="85131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 Light"/>
              <a:buNone/>
            </a:pPr>
            <a:r>
              <a:rPr lang="en-GB"/>
              <a:t>Measured magnetic data at I=0, D=0 (Equator)</a:t>
            </a:r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sldNum" idx="12"/>
          </p:nvPr>
        </p:nvSpPr>
        <p:spPr>
          <a:xfrm>
            <a:off x="6354343" y="3497413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pic>
        <p:nvPicPr>
          <p:cNvPr id="156" name="Google Shape;15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57196" y="2678672"/>
            <a:ext cx="3189614" cy="2181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6081" y="891130"/>
            <a:ext cx="4864894" cy="402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58488" y="1080420"/>
            <a:ext cx="2018480" cy="1802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invert data? </a:t>
            </a:r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body" idx="1"/>
          </p:nvPr>
        </p:nvSpPr>
        <p:spPr>
          <a:xfrm>
            <a:off x="311700" y="942825"/>
            <a:ext cx="8520600" cy="3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different source → different data (even for the same geology) </a:t>
            </a:r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pic>
        <p:nvPicPr>
          <p:cNvPr id="166" name="Google Shape;16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2623" y="1930225"/>
            <a:ext cx="2553200" cy="21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78319" y="1930225"/>
            <a:ext cx="2556994" cy="21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97822" y="1930225"/>
            <a:ext cx="2583551" cy="21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76873" y="171224"/>
            <a:ext cx="1538176" cy="137377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"/>
          <p:cNvSpPr txBox="1">
            <a:spLocks noGrp="1"/>
          </p:cNvSpPr>
          <p:nvPr>
            <p:ph type="body" idx="1"/>
          </p:nvPr>
        </p:nvSpPr>
        <p:spPr>
          <a:xfrm>
            <a:off x="889875" y="1545000"/>
            <a:ext cx="189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Pole (I=90, D=0)</a:t>
            </a:r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body" idx="1"/>
          </p:nvPr>
        </p:nvSpPr>
        <p:spPr>
          <a:xfrm>
            <a:off x="3356675" y="1545000"/>
            <a:ext cx="2400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California (I=66, D=-6)</a:t>
            </a:r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body" idx="1"/>
          </p:nvPr>
        </p:nvSpPr>
        <p:spPr>
          <a:xfrm>
            <a:off x="6089450" y="1545000"/>
            <a:ext cx="2400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Equator (I=0, D=0)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1322</TotalTime>
  <Words>1381</Words>
  <Application>Microsoft Macintosh PowerPoint</Application>
  <PresentationFormat>On-screen Show (16:9)</PresentationFormat>
  <Paragraphs>341</Paragraphs>
  <Slides>54</Slides>
  <Notes>54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Helvetica Neue</vt:lpstr>
      <vt:lpstr>Helvetica Neue Light</vt:lpstr>
      <vt:lpstr>Calibri</vt:lpstr>
      <vt:lpstr>Avenir</vt:lpstr>
      <vt:lpstr>Simple Light</vt:lpstr>
      <vt:lpstr>inversion, visualization, and open-source tools</vt:lpstr>
      <vt:lpstr>geophysical data </vt:lpstr>
      <vt:lpstr>geophysical data </vt:lpstr>
      <vt:lpstr>basic geophysical experiment</vt:lpstr>
      <vt:lpstr>connecting geology and geophysics: why invert data? </vt:lpstr>
      <vt:lpstr>Measured magnetic data at I=90, D=0 (Magnetic pole)</vt:lpstr>
      <vt:lpstr>Measured magnetic data at I=66, D=-6 (California)</vt:lpstr>
      <vt:lpstr>Measured magnetic data at I=0, D=0 (Equator)</vt:lpstr>
      <vt:lpstr>Why invert data? </vt:lpstr>
      <vt:lpstr>Why invert data? </vt:lpstr>
      <vt:lpstr>Why invert data? </vt:lpstr>
      <vt:lpstr>Why invert data? </vt:lpstr>
      <vt:lpstr>basic geophysical experiment</vt:lpstr>
      <vt:lpstr>Forward and inverse problems </vt:lpstr>
      <vt:lpstr>Statement of the inverse problem</vt:lpstr>
      <vt:lpstr>Inverse problems</vt:lpstr>
      <vt:lpstr>Inverse problems</vt:lpstr>
      <vt:lpstr>Inverse problems</vt:lpstr>
      <vt:lpstr>Constraining the inversion </vt:lpstr>
      <vt:lpstr>Our approach to the inverse problem </vt:lpstr>
      <vt:lpstr>Flowchart for the inverse problem</vt:lpstr>
      <vt:lpstr>Starting up</vt:lpstr>
      <vt:lpstr>forward modelling </vt:lpstr>
      <vt:lpstr>inversion model parameters</vt:lpstr>
      <vt:lpstr>fitting the data </vt:lpstr>
      <vt:lpstr>fitting the data </vt:lpstr>
      <vt:lpstr>defining a model norm</vt:lpstr>
      <vt:lpstr>running the inversion</vt:lpstr>
      <vt:lpstr>Role of </vt:lpstr>
      <vt:lpstr>Role of </vt:lpstr>
      <vt:lpstr>Role of </vt:lpstr>
      <vt:lpstr>Role of </vt:lpstr>
      <vt:lpstr>Flowchart for the inverse problem</vt:lpstr>
      <vt:lpstr>Case study: Mt. Isa</vt:lpstr>
      <vt:lpstr>Setup</vt:lpstr>
      <vt:lpstr>Properties</vt:lpstr>
      <vt:lpstr>Survey</vt:lpstr>
      <vt:lpstr>Survey</vt:lpstr>
      <vt:lpstr>Processing and interpretation</vt:lpstr>
      <vt:lpstr>Synthesis</vt:lpstr>
      <vt:lpstr>Synthesis</vt:lpstr>
      <vt:lpstr>Can IP help? </vt:lpstr>
      <vt:lpstr>Survey and Data</vt:lpstr>
      <vt:lpstr>Processing: two step process</vt:lpstr>
      <vt:lpstr>Interpretation</vt:lpstr>
      <vt:lpstr>Interpretation</vt:lpstr>
      <vt:lpstr>Interpretation</vt:lpstr>
      <vt:lpstr>Interpretation</vt:lpstr>
      <vt:lpstr>Interpretation</vt:lpstr>
      <vt:lpstr>Mt. Isa: Synthesis </vt:lpstr>
      <vt:lpstr>Summary</vt:lpstr>
      <vt:lpstr>role of open-source tools </vt:lpstr>
      <vt:lpstr>                              open educational resources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inversion, visualization, and open-source tools</dc:title>
  <cp:lastModifiedBy>Lindsey Heagy</cp:lastModifiedBy>
  <cp:revision>7</cp:revision>
  <dcterms:modified xsi:type="dcterms:W3CDTF">2024-05-06T18:51:54Z</dcterms:modified>
</cp:coreProperties>
</file>